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notesSlides/notesSlide38.xml" ContentType="application/vnd.openxmlformats-officedocument.presentationml.notes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notesSlides/notesSlide3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37.xml" ContentType="application/vnd.openxmlformats-officedocument.presentationml.notesSlide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Default Extension="wmf" ContentType="image/x-wmf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51" r:id="rId1"/>
  </p:sldMasterIdLst>
  <p:notesMasterIdLst>
    <p:notesMasterId r:id="rId42"/>
  </p:notesMasterIdLst>
  <p:handoutMasterIdLst>
    <p:handoutMasterId r:id="rId43"/>
  </p:handoutMasterIdLst>
  <p:sldIdLst>
    <p:sldId id="634" r:id="rId2"/>
    <p:sldId id="593" r:id="rId3"/>
    <p:sldId id="644" r:id="rId4"/>
    <p:sldId id="600" r:id="rId5"/>
    <p:sldId id="660" r:id="rId6"/>
    <p:sldId id="661" r:id="rId7"/>
    <p:sldId id="662" r:id="rId8"/>
    <p:sldId id="663" r:id="rId9"/>
    <p:sldId id="668" r:id="rId10"/>
    <p:sldId id="664" r:id="rId11"/>
    <p:sldId id="665" r:id="rId12"/>
    <p:sldId id="666" r:id="rId13"/>
    <p:sldId id="667" r:id="rId14"/>
    <p:sldId id="693" r:id="rId15"/>
    <p:sldId id="669" r:id="rId16"/>
    <p:sldId id="674" r:id="rId17"/>
    <p:sldId id="676" r:id="rId18"/>
    <p:sldId id="677" r:id="rId19"/>
    <p:sldId id="694" r:id="rId20"/>
    <p:sldId id="678" r:id="rId21"/>
    <p:sldId id="691" r:id="rId22"/>
    <p:sldId id="679" r:id="rId23"/>
    <p:sldId id="680" r:id="rId24"/>
    <p:sldId id="681" r:id="rId25"/>
    <p:sldId id="683" r:id="rId26"/>
    <p:sldId id="682" r:id="rId27"/>
    <p:sldId id="684" r:id="rId28"/>
    <p:sldId id="685" r:id="rId29"/>
    <p:sldId id="686" r:id="rId30"/>
    <p:sldId id="687" r:id="rId31"/>
    <p:sldId id="688" r:id="rId32"/>
    <p:sldId id="695" r:id="rId33"/>
    <p:sldId id="696" r:id="rId34"/>
    <p:sldId id="697" r:id="rId35"/>
    <p:sldId id="698" r:id="rId36"/>
    <p:sldId id="699" r:id="rId37"/>
    <p:sldId id="689" r:id="rId38"/>
    <p:sldId id="690" r:id="rId39"/>
    <p:sldId id="659" r:id="rId40"/>
    <p:sldId id="658" r:id="rId41"/>
  </p:sldIdLst>
  <p:sldSz cx="9144000" cy="6858000" type="screen4x3"/>
  <p:notesSz cx="6831013" cy="9117013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6E6EA"/>
    <a:srgbClr val="FAE2F6"/>
    <a:srgbClr val="170981"/>
    <a:srgbClr val="121328"/>
    <a:srgbClr val="D7FDF9"/>
    <a:srgbClr val="003366"/>
    <a:srgbClr val="B2B2B2"/>
    <a:srgbClr val="FF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390" autoAdjust="0"/>
    <p:restoredTop sz="94660" autoAdjust="0"/>
  </p:normalViewPr>
  <p:slideViewPr>
    <p:cSldViewPr>
      <p:cViewPr>
        <p:scale>
          <a:sx n="100" d="100"/>
          <a:sy n="100" d="100"/>
        </p:scale>
        <p:origin x="-1248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notesViewPr>
    <p:cSldViewPr>
      <p:cViewPr varScale="1">
        <p:scale>
          <a:sx n="38" d="100"/>
          <a:sy n="38" d="100"/>
        </p:scale>
        <p:origin x="-1530" y="-72"/>
      </p:cViewPr>
      <p:guideLst>
        <p:guide orient="horz" pos="2872"/>
        <p:guide pos="2152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60688" cy="45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129" tIns="45565" rIns="91129" bIns="45565" numCol="1" anchor="t" anchorCtr="0" compatLnSpc="1">
            <a:prstTxWarp prst="textNoShape">
              <a:avLst/>
            </a:prstTxWarp>
          </a:bodyPr>
          <a:lstStyle>
            <a:lvl1pPr defTabSz="911225" eaLnBrk="0" hangingPunct="0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390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70325" y="0"/>
            <a:ext cx="2960688" cy="45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129" tIns="45565" rIns="91129" bIns="45565" numCol="1" anchor="t" anchorCtr="0" compatLnSpc="1">
            <a:prstTxWarp prst="textNoShape">
              <a:avLst/>
            </a:prstTxWarp>
          </a:bodyPr>
          <a:lstStyle>
            <a:lvl1pPr algn="r" defTabSz="911225" eaLnBrk="0" hangingPunct="0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390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61400"/>
            <a:ext cx="2960688" cy="45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129" tIns="45565" rIns="91129" bIns="45565" numCol="1" anchor="b" anchorCtr="0" compatLnSpc="1">
            <a:prstTxWarp prst="textNoShape">
              <a:avLst/>
            </a:prstTxWarp>
          </a:bodyPr>
          <a:lstStyle>
            <a:lvl1pPr defTabSz="911225" eaLnBrk="0" hangingPunct="0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390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70325" y="8661400"/>
            <a:ext cx="2960688" cy="45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129" tIns="45565" rIns="91129" bIns="45565" numCol="1" anchor="b" anchorCtr="0" compatLnSpc="1">
            <a:prstTxWarp prst="textNoShape">
              <a:avLst/>
            </a:prstTxWarp>
          </a:bodyPr>
          <a:lstStyle>
            <a:lvl1pPr algn="r" defTabSz="911225" eaLnBrk="0" hangingPunct="0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fld id="{6681B177-7377-4F0A-B9EC-0C7B41720E3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60688" cy="45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129" tIns="45565" rIns="91129" bIns="45565" numCol="1" anchor="t" anchorCtr="0" compatLnSpc="1">
            <a:prstTxWarp prst="textNoShape">
              <a:avLst/>
            </a:prstTxWarp>
          </a:bodyPr>
          <a:lstStyle>
            <a:lvl1pPr defTabSz="911225" eaLnBrk="0" hangingPunct="0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70325" y="0"/>
            <a:ext cx="2960688" cy="45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129" tIns="45565" rIns="91129" bIns="45565" numCol="1" anchor="t" anchorCtr="0" compatLnSpc="1">
            <a:prstTxWarp prst="textNoShape">
              <a:avLst/>
            </a:prstTxWarp>
          </a:bodyPr>
          <a:lstStyle>
            <a:lvl1pPr algn="r" defTabSz="911225" eaLnBrk="0" hangingPunct="0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89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36650" y="684213"/>
            <a:ext cx="4557713" cy="34178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1225" y="4330700"/>
            <a:ext cx="5008563" cy="410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129" tIns="45565" rIns="91129" bIns="4556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1331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61400"/>
            <a:ext cx="2960688" cy="45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129" tIns="45565" rIns="91129" bIns="45565" numCol="1" anchor="b" anchorCtr="0" compatLnSpc="1">
            <a:prstTxWarp prst="textNoShape">
              <a:avLst/>
            </a:prstTxWarp>
          </a:bodyPr>
          <a:lstStyle>
            <a:lvl1pPr defTabSz="911225" eaLnBrk="0" hangingPunct="0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31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70325" y="8661400"/>
            <a:ext cx="2960688" cy="45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129" tIns="45565" rIns="91129" bIns="45565" numCol="1" anchor="b" anchorCtr="0" compatLnSpc="1">
            <a:prstTxWarp prst="textNoShape">
              <a:avLst/>
            </a:prstTxWarp>
          </a:bodyPr>
          <a:lstStyle>
            <a:lvl1pPr algn="r" defTabSz="911225" eaLnBrk="0" hangingPunct="0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fld id="{3EAE3AF4-3B79-4B8F-9486-C24915B6172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EAE3AF4-3B79-4B8F-9486-C24915B6172A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EAE3AF4-3B79-4B8F-9486-C24915B6172A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EAE3AF4-3B79-4B8F-9486-C24915B6172A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EAE3AF4-3B79-4B8F-9486-C24915B6172A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EAE3AF4-3B79-4B8F-9486-C24915B6172A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EAE3AF4-3B79-4B8F-9486-C24915B6172A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EAE3AF4-3B79-4B8F-9486-C24915B6172A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EAE3AF4-3B79-4B8F-9486-C24915B6172A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EAE3AF4-3B79-4B8F-9486-C24915B6172A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EAE3AF4-3B79-4B8F-9486-C24915B6172A}" type="slidenum">
              <a:rPr lang="en-US" smtClean="0"/>
              <a:pPr>
                <a:defRPr/>
              </a:pPr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EAE3AF4-3B79-4B8F-9486-C24915B6172A}" type="slidenum">
              <a:rPr lang="en-US" smtClean="0"/>
              <a:pPr>
                <a:defRPr/>
              </a:pPr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EAE3AF4-3B79-4B8F-9486-C24915B6172A}" type="slidenum">
              <a:rPr lang="en-US" smtClean="0"/>
              <a:pPr>
                <a:defRPr/>
              </a:pPr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EAE3AF4-3B79-4B8F-9486-C24915B6172A}" type="slidenum">
              <a:rPr lang="en-US" smtClean="0"/>
              <a:pPr>
                <a:defRPr/>
              </a:pPr>
              <a:t>13</a:t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EAE3AF4-3B79-4B8F-9486-C24915B6172A}" type="slidenum">
              <a:rPr lang="en-US" smtClean="0"/>
              <a:pPr>
                <a:defRPr/>
              </a:pPr>
              <a:t>14</a:t>
            </a:fld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EAE3AF4-3B79-4B8F-9486-C24915B6172A}" type="slidenum">
              <a:rPr lang="en-US" smtClean="0"/>
              <a:pPr>
                <a:defRPr/>
              </a:pPr>
              <a:t>15</a:t>
            </a:fld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EAE3AF4-3B79-4B8F-9486-C24915B6172A}" type="slidenum">
              <a:rPr lang="en-US" smtClean="0"/>
              <a:pPr>
                <a:defRPr/>
              </a:pPr>
              <a:t>16</a:t>
            </a:fld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EAE3AF4-3B79-4B8F-9486-C24915B6172A}" type="slidenum">
              <a:rPr lang="en-US" smtClean="0"/>
              <a:pPr>
                <a:defRPr/>
              </a:pPr>
              <a:t>17</a:t>
            </a:fld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EAE3AF4-3B79-4B8F-9486-C24915B6172A}" type="slidenum">
              <a:rPr lang="en-US" smtClean="0"/>
              <a:pPr>
                <a:defRPr/>
              </a:pPr>
              <a:t>18</a:t>
            </a:fld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EAE3AF4-3B79-4B8F-9486-C24915B6172A}" type="slidenum">
              <a:rPr lang="en-US" smtClean="0"/>
              <a:pPr>
                <a:defRPr/>
              </a:pPr>
              <a:t>19</a:t>
            </a:fld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EAE3AF4-3B79-4B8F-9486-C24915B6172A}" type="slidenum">
              <a:rPr lang="en-US" smtClean="0"/>
              <a:pPr>
                <a:defRPr/>
              </a:pPr>
              <a:t>20</a:t>
            </a:fld>
            <a:endParaRPr 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EAE3AF4-3B79-4B8F-9486-C24915B6172A}" type="slidenum">
              <a:rPr lang="en-US" smtClean="0"/>
              <a:pPr>
                <a:defRPr/>
              </a:pPr>
              <a:t>21</a:t>
            </a:fld>
            <a:endParaRPr 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EAE3AF4-3B79-4B8F-9486-C24915B6172A}" type="slidenum">
              <a:rPr lang="en-US" smtClean="0"/>
              <a:pPr>
                <a:defRPr/>
              </a:pPr>
              <a:t>22</a:t>
            </a:fld>
            <a:endParaRPr 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EAE3AF4-3B79-4B8F-9486-C24915B6172A}" type="slidenum">
              <a:rPr lang="en-US" smtClean="0"/>
              <a:pPr>
                <a:defRPr/>
              </a:pPr>
              <a:t>23</a:t>
            </a:fld>
            <a:endParaRPr 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EAE3AF4-3B79-4B8F-9486-C24915B6172A}" type="slidenum">
              <a:rPr lang="en-US" smtClean="0"/>
              <a:pPr>
                <a:defRPr/>
              </a:pPr>
              <a:t>24</a:t>
            </a:fld>
            <a:endParaRPr 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EAE3AF4-3B79-4B8F-9486-C24915B6172A}" type="slidenum">
              <a:rPr lang="en-US" smtClean="0"/>
              <a:pPr>
                <a:defRPr/>
              </a:pPr>
              <a:t>25</a:t>
            </a:fld>
            <a:endParaRPr 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EAE3AF4-3B79-4B8F-9486-C24915B6172A}" type="slidenum">
              <a:rPr lang="en-US" smtClean="0"/>
              <a:pPr>
                <a:defRPr/>
              </a:pPr>
              <a:t>26</a:t>
            </a:fld>
            <a:endParaRPr 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EAE3AF4-3B79-4B8F-9486-C24915B6172A}" type="slidenum">
              <a:rPr lang="en-US" smtClean="0"/>
              <a:pPr>
                <a:defRPr/>
              </a:pPr>
              <a:t>27</a:t>
            </a:fld>
            <a:endParaRPr lang="en-U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EAE3AF4-3B79-4B8F-9486-C24915B6172A}" type="slidenum">
              <a:rPr lang="en-US" smtClean="0"/>
              <a:pPr>
                <a:defRPr/>
              </a:pPr>
              <a:t>28</a:t>
            </a:fld>
            <a:endParaRPr lang="en-U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EAE3AF4-3B79-4B8F-9486-C24915B6172A}" type="slidenum">
              <a:rPr lang="en-US" smtClean="0"/>
              <a:pPr>
                <a:defRPr/>
              </a:pPr>
              <a:t>29</a:t>
            </a:fld>
            <a:endParaRPr lang="en-U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EAE3AF4-3B79-4B8F-9486-C24915B6172A}" type="slidenum">
              <a:rPr lang="en-US" smtClean="0"/>
              <a:pPr>
                <a:defRPr/>
              </a:pPr>
              <a:t>30</a:t>
            </a:fld>
            <a:endParaRPr lang="en-U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EAE3AF4-3B79-4B8F-9486-C24915B6172A}" type="slidenum">
              <a:rPr lang="en-US" smtClean="0"/>
              <a:pPr>
                <a:defRPr/>
              </a:pPr>
              <a:t>31</a:t>
            </a:fld>
            <a:endParaRPr lang="en-US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724D34A-2A4D-47BD-ACF9-AEDB5AE48FED}" type="slidenum">
              <a:rPr lang="en-US"/>
              <a:pPr/>
              <a:t>32</a:t>
            </a:fld>
            <a:endParaRPr lang="en-US"/>
          </a:p>
        </p:txBody>
      </p:sp>
      <p:sp>
        <p:nvSpPr>
          <p:cNvPr id="611330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13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PT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C13362A-46F3-4A9A-8F77-F3797F65311D}" type="slidenum">
              <a:rPr lang="en-US"/>
              <a:pPr/>
              <a:t>33</a:t>
            </a:fld>
            <a:endParaRPr lang="en-US"/>
          </a:p>
        </p:txBody>
      </p:sp>
      <p:sp>
        <p:nvSpPr>
          <p:cNvPr id="613378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33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PT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EE0208C-91BB-44C0-A7EC-2AC783D58FF9}" type="slidenum">
              <a:rPr lang="en-US"/>
              <a:pPr/>
              <a:t>34</a:t>
            </a:fld>
            <a:endParaRPr lang="en-US"/>
          </a:p>
        </p:txBody>
      </p:sp>
      <p:sp>
        <p:nvSpPr>
          <p:cNvPr id="615426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54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PT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422F197-3E1D-4722-9DA6-7C8393383782}" type="slidenum">
              <a:rPr lang="en-US"/>
              <a:pPr/>
              <a:t>35</a:t>
            </a:fld>
            <a:endParaRPr lang="en-US"/>
          </a:p>
        </p:txBody>
      </p:sp>
      <p:sp>
        <p:nvSpPr>
          <p:cNvPr id="617474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74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PT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D16D946-C54A-4087-BA37-F1C194EEA868}" type="slidenum">
              <a:rPr lang="en-US"/>
              <a:pPr/>
              <a:t>36</a:t>
            </a:fld>
            <a:endParaRPr lang="en-US"/>
          </a:p>
        </p:txBody>
      </p:sp>
      <p:sp>
        <p:nvSpPr>
          <p:cNvPr id="619522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95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PT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EAE3AF4-3B79-4B8F-9486-C24915B6172A}" type="slidenum">
              <a:rPr lang="en-US" smtClean="0"/>
              <a:pPr>
                <a:defRPr/>
              </a:pPr>
              <a:t>37</a:t>
            </a:fld>
            <a:endParaRPr lang="en-US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EAE3AF4-3B79-4B8F-9486-C24915B6172A}" type="slidenum">
              <a:rPr lang="en-US" smtClean="0"/>
              <a:pPr>
                <a:defRPr/>
              </a:pPr>
              <a:t>38</a:t>
            </a:fld>
            <a:endParaRPr lang="en-US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EAE3AF4-3B79-4B8F-9486-C24915B6172A}" type="slidenum">
              <a:rPr lang="en-US" smtClean="0"/>
              <a:pPr>
                <a:defRPr/>
              </a:pPr>
              <a:t>39</a:t>
            </a:fld>
            <a:endParaRPr lang="en-US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EAE3AF4-3B79-4B8F-9486-C24915B6172A}" type="slidenum">
              <a:rPr lang="en-US" smtClean="0"/>
              <a:pPr>
                <a:defRPr/>
              </a:pPr>
              <a:t>40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1B3A2C-1529-408C-A56F-0B461521F3AD}" type="datetime4">
              <a:rPr lang="en-US" smtClean="0"/>
              <a:t>October 17, 2012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ADBS: Storage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A034C3-F87D-46C4-B85D-4C519C899DF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AC5A01-5E9D-400C-8602-7701983F0E72}" type="datetime4">
              <a:rPr lang="en-US" smtClean="0"/>
              <a:t>October 17, 2012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ADBS: Storage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CC05BE-19E7-46F6-9257-A05018B6133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3D9BA7-1369-4D3A-AC4C-23080CE1A4CF}" type="datetime4">
              <a:rPr lang="en-US" smtClean="0"/>
              <a:t>October 17, 2012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ADBS: Storage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9BE501-62EA-411A-863B-B0858D89A10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7F84AC-E75E-4BA3-83DC-80286B499424}" type="datetime4">
              <a:rPr lang="en-US" smtClean="0"/>
              <a:t>October 17, 2012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ADBS: Storage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CF50A6-F17C-4E3E-BFB3-09FD757CAFB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028F68-4210-467D-B112-422DE9249369}" type="datetime4">
              <a:rPr lang="en-US" smtClean="0"/>
              <a:t>October 17, 2012</a:t>
            </a:fld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ADBS: Storage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8CBB74-A0E1-4904-910D-C500FA9B55B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00C0C4-EB90-48CD-BB98-8F3D5A6C844B}" type="datetime4">
              <a:rPr lang="en-US" smtClean="0"/>
              <a:t>October 17, 2012</a:t>
            </a:fld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ADBS: Storage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2E1820-E95B-461E-AF60-1B4AFA5E2BD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5F99BD-E7BB-47EF-8A7C-6C9A3F42A360}" type="datetime4">
              <a:rPr lang="en-US" smtClean="0"/>
              <a:t>October 17, 2012</a:t>
            </a:fld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ADBS: Storage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58DACB-A1CC-4DE0-9755-FCC2349F217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535C5B-F32D-4A46-AE7E-FF07279FF68E}" type="datetime4">
              <a:rPr lang="en-US" smtClean="0"/>
              <a:t>October 17, 2012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ADBS: Storage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CBD367-9B4F-4F05-A588-6EA1306FE24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461FF5-8EA7-4867-8330-58FA9CB386C7}" type="datetime4">
              <a:rPr lang="en-US" smtClean="0"/>
              <a:t>October 17, 2012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ADBS: Storage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BE20B4-FDA6-4FB8-8707-2256BB4A5A2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836EEF-B9AD-4919-ACB3-B10D715243D4}" type="datetime4">
              <a:rPr lang="en-US" smtClean="0"/>
              <a:t>October 17, 2012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ADBS: Storage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752A4A-E5F9-4EF4-845B-38F85E0AE9C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9D03BE-39D2-443C-BA61-A9FE23DD28C1}" type="datetime4">
              <a:rPr lang="en-US" smtClean="0"/>
              <a:t>October 17, 2012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ADBS: Storage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B7653E-20D7-4FB0-B8A3-0FD90CFE7E9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937380-5AAF-4143-BBCF-A9FB55FBE8B0}" type="datetime4">
              <a:rPr lang="en-US" smtClean="0"/>
              <a:t>October 17, 2012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ADBS: Storage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BE292E-2E30-4E31-9679-E87E61E466B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13869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fld id="{72199188-A54D-496F-AC39-E323A1905FC8}" type="datetime4">
              <a:rPr lang="en-US" smtClean="0"/>
              <a:t>October 17, 2012</a:t>
            </a:fld>
            <a:endParaRPr lang="en-US"/>
          </a:p>
        </p:txBody>
      </p:sp>
      <p:sp>
        <p:nvSpPr>
          <p:cNvPr id="113869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r>
              <a:rPr lang="en-US"/>
              <a:t>ADBS: Storage</a:t>
            </a:r>
          </a:p>
        </p:txBody>
      </p:sp>
      <p:sp>
        <p:nvSpPr>
          <p:cNvPr id="113869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57DDF5FF-8848-4DC6-AF12-9F5EFC2FF9B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9" r:id="rId8"/>
    <p:sldLayoutId id="2147483660" r:id="rId9"/>
    <p:sldLayoutId id="2147483661" r:id="rId10"/>
    <p:sldLayoutId id="2147483662" r:id="rId11"/>
    <p:sldLayoutId id="2147483663" r:id="rId12"/>
  </p:sldLayoutIdLst>
  <p:hf hd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34B5B28-5BAD-4A24-AF3F-B0C8F5A53EB5}" type="slidenum">
              <a:rPr lang="en-US" smtClean="0"/>
              <a:pPr/>
              <a:t>1</a:t>
            </a:fld>
            <a:endParaRPr lang="en-US" smtClean="0"/>
          </a:p>
        </p:txBody>
      </p:sp>
      <p:sp>
        <p:nvSpPr>
          <p:cNvPr id="2053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09600" y="762000"/>
            <a:ext cx="7772400" cy="1470025"/>
          </a:xfrm>
        </p:spPr>
        <p:txBody>
          <a:bodyPr/>
          <a:lstStyle/>
          <a:p>
            <a:pPr eaLnBrk="1" hangingPunct="1"/>
            <a:r>
              <a:rPr lang="en-US" sz="4000" smtClean="0"/>
              <a:t>Advance Database System</a:t>
            </a:r>
          </a:p>
        </p:txBody>
      </p:sp>
      <p:sp>
        <p:nvSpPr>
          <p:cNvPr id="2054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124200"/>
            <a:ext cx="6553200" cy="2743200"/>
          </a:xfrm>
        </p:spPr>
        <p:txBody>
          <a:bodyPr/>
          <a:lstStyle/>
          <a:p>
            <a:pPr eaLnBrk="1" hangingPunct="1"/>
            <a:r>
              <a:rPr lang="en-US" sz="2800" dirty="0" smtClean="0"/>
              <a:t>Lecture # 3</a:t>
            </a:r>
          </a:p>
          <a:p>
            <a:pPr eaLnBrk="1" hangingPunct="1"/>
            <a:r>
              <a:rPr lang="en-US" sz="2800" dirty="0" smtClean="0"/>
              <a:t>Department </a:t>
            </a:r>
            <a:r>
              <a:rPr lang="en-US" sz="2800" dirty="0" smtClean="0"/>
              <a:t>of Computer Science University of Lahore</a:t>
            </a:r>
          </a:p>
          <a:p>
            <a:pPr eaLnBrk="1" hangingPunct="1"/>
            <a:endParaRPr lang="en-US" sz="2800" dirty="0" smtClean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1C70EEF-1F19-4BAA-B7FA-C402FB4A9648}" type="datetime4">
              <a:rPr lang="en-US" smtClean="0"/>
              <a:t>October 17, 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ADBS: Storage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9196F03-D815-4066-A755-BD725DC21F5E}" type="slidenum">
              <a:rPr lang="en-US" smtClean="0"/>
              <a:pPr/>
              <a:t>2</a:t>
            </a:fld>
            <a:endParaRPr lang="en-US" smtClean="0"/>
          </a:p>
        </p:txBody>
      </p:sp>
      <p:sp>
        <p:nvSpPr>
          <p:cNvPr id="3077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848600" cy="2212975"/>
          </a:xfrm>
        </p:spPr>
        <p:txBody>
          <a:bodyPr/>
          <a:lstStyle/>
          <a:p>
            <a:pPr eaLnBrk="1" hangingPunct="1"/>
            <a:r>
              <a:rPr lang="en-US" sz="6000" smtClean="0"/>
              <a:t>Hashing Techniques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2AE4D63-2134-4862-AD4E-429E31A80F23}" type="datetime4">
              <a:rPr lang="en-US" smtClean="0"/>
              <a:t>October 17, 2012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ADBS: Storage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78EF198-5796-4567-A0E9-C1B2CA7AE733}" type="slidenum">
              <a:rPr lang="en-US" smtClean="0"/>
              <a:pPr/>
              <a:t>3</a:t>
            </a:fld>
            <a:endParaRPr lang="en-US" smtClean="0"/>
          </a:p>
        </p:txBody>
      </p:sp>
      <p:sp>
        <p:nvSpPr>
          <p:cNvPr id="410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Review of Previous Lecture</a:t>
            </a:r>
          </a:p>
        </p:txBody>
      </p:sp>
      <p:sp>
        <p:nvSpPr>
          <p:cNvPr id="410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just" eaLnBrk="1" hangingPunct="1">
              <a:lnSpc>
                <a:spcPct val="80000"/>
              </a:lnSpc>
              <a:buClr>
                <a:schemeClr val="hlink"/>
              </a:buClr>
              <a:buFont typeface="Wingdings" pitchFamily="2" charset="2"/>
              <a:buChar char="Ø"/>
            </a:pPr>
            <a:r>
              <a:rPr lang="en-US" sz="2800" smtClean="0">
                <a:cs typeface="Times New Roman" pitchFamily="18" charset="0"/>
              </a:rPr>
              <a:t>The Storage Hierarchy</a:t>
            </a:r>
          </a:p>
          <a:p>
            <a:pPr eaLnBrk="1" hangingPunct="1">
              <a:lnSpc>
                <a:spcPct val="80000"/>
              </a:lnSpc>
              <a:buClr>
                <a:schemeClr val="hlink"/>
              </a:buClr>
              <a:buFont typeface="Wingdings" pitchFamily="2" charset="2"/>
              <a:buChar char="Ø"/>
            </a:pPr>
            <a:r>
              <a:rPr lang="en-US" sz="2800" smtClean="0">
                <a:cs typeface="Times New Roman" pitchFamily="18" charset="0"/>
              </a:rPr>
              <a:t>Disk Storage Devices</a:t>
            </a:r>
          </a:p>
          <a:p>
            <a:pPr eaLnBrk="1" hangingPunct="1">
              <a:lnSpc>
                <a:spcPct val="80000"/>
              </a:lnSpc>
              <a:buClr>
                <a:schemeClr val="hlink"/>
              </a:buClr>
              <a:buFont typeface="Wingdings" pitchFamily="2" charset="2"/>
              <a:buChar char="Ø"/>
            </a:pPr>
            <a:r>
              <a:rPr lang="en-US" sz="2800" smtClean="0">
                <a:cs typeface="Times New Roman" pitchFamily="18" charset="0"/>
              </a:rPr>
              <a:t>Records</a:t>
            </a:r>
          </a:p>
          <a:p>
            <a:pPr eaLnBrk="1" hangingPunct="1">
              <a:lnSpc>
                <a:spcPct val="80000"/>
              </a:lnSpc>
              <a:buClr>
                <a:schemeClr val="hlink"/>
              </a:buClr>
              <a:buFont typeface="Wingdings" pitchFamily="2" charset="2"/>
              <a:buChar char="Ø"/>
            </a:pPr>
            <a:r>
              <a:rPr lang="en-US" sz="2800" smtClean="0">
                <a:cs typeface="Times New Roman" pitchFamily="18" charset="0"/>
              </a:rPr>
              <a:t>Blocking</a:t>
            </a:r>
          </a:p>
          <a:p>
            <a:pPr eaLnBrk="1" hangingPunct="1">
              <a:lnSpc>
                <a:spcPct val="80000"/>
              </a:lnSpc>
              <a:buClr>
                <a:schemeClr val="hlink"/>
              </a:buClr>
              <a:buFont typeface="Wingdings" pitchFamily="2" charset="2"/>
              <a:buChar char="Ø"/>
            </a:pPr>
            <a:r>
              <a:rPr lang="en-US" sz="2800" smtClean="0">
                <a:cs typeface="Times New Roman" pitchFamily="18" charset="0"/>
              </a:rPr>
              <a:t>Files Of Records</a:t>
            </a:r>
          </a:p>
          <a:p>
            <a:pPr eaLnBrk="1" hangingPunct="1">
              <a:lnSpc>
                <a:spcPct val="80000"/>
              </a:lnSpc>
              <a:buClr>
                <a:schemeClr val="hlink"/>
              </a:buClr>
              <a:buFont typeface="Wingdings" pitchFamily="2" charset="2"/>
              <a:buChar char="Ø"/>
            </a:pPr>
            <a:r>
              <a:rPr lang="en-US" sz="2800" smtClean="0">
                <a:cs typeface="Times New Roman" pitchFamily="18" charset="0"/>
              </a:rPr>
              <a:t>Unordered Files</a:t>
            </a:r>
          </a:p>
          <a:p>
            <a:pPr eaLnBrk="1" hangingPunct="1">
              <a:lnSpc>
                <a:spcPct val="80000"/>
              </a:lnSpc>
              <a:buClr>
                <a:schemeClr val="hlink"/>
              </a:buClr>
              <a:buFont typeface="Wingdings" pitchFamily="2" charset="2"/>
              <a:buChar char="Ø"/>
            </a:pPr>
            <a:r>
              <a:rPr lang="en-US" sz="2800" smtClean="0">
                <a:cs typeface="Times New Roman" pitchFamily="18" charset="0"/>
              </a:rPr>
              <a:t>Ordered Files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EA3866C-E06E-4D07-9751-61CFA2848C8C}" type="datetime4">
              <a:rPr lang="en-US" smtClean="0"/>
              <a:t>October 17, 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ADBS: Storage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8E72177-B931-4835-B07B-EE8C54A9E90F}" type="slidenum">
              <a:rPr lang="en-US" smtClean="0"/>
              <a:pPr/>
              <a:t>4</a:t>
            </a:fld>
            <a:endParaRPr lang="en-US" smtClean="0"/>
          </a:p>
        </p:txBody>
      </p:sp>
      <p:sp>
        <p:nvSpPr>
          <p:cNvPr id="5125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17513"/>
            <a:ext cx="8128000" cy="1000125"/>
          </a:xfrm>
        </p:spPr>
        <p:txBody>
          <a:bodyPr/>
          <a:lstStyle/>
          <a:p>
            <a:pPr eaLnBrk="1" hangingPunct="1"/>
            <a:r>
              <a:rPr lang="en-US" smtClean="0"/>
              <a:t>Scope of Today Lecture</a:t>
            </a:r>
          </a:p>
        </p:txBody>
      </p:sp>
      <p:sp>
        <p:nvSpPr>
          <p:cNvPr id="512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62000" y="1828800"/>
            <a:ext cx="7924800" cy="4038600"/>
          </a:xfrm>
        </p:spPr>
        <p:txBody>
          <a:bodyPr/>
          <a:lstStyle/>
          <a:p>
            <a:pPr eaLnBrk="1" hangingPunct="1">
              <a:buClr>
                <a:schemeClr val="hlink"/>
              </a:buClr>
              <a:buFont typeface="Wingdings" pitchFamily="2" charset="2"/>
              <a:buChar char="Ø"/>
            </a:pPr>
            <a:r>
              <a:rPr lang="en-US" sz="2800" smtClean="0">
                <a:cs typeface="Times New Roman" pitchFamily="18" charset="0"/>
              </a:rPr>
              <a:t>What Is Hashing</a:t>
            </a:r>
          </a:p>
          <a:p>
            <a:pPr eaLnBrk="1" hangingPunct="1">
              <a:buClr>
                <a:schemeClr val="hlink"/>
              </a:buClr>
              <a:buFont typeface="Wingdings" pitchFamily="2" charset="2"/>
              <a:buChar char="Ø"/>
            </a:pPr>
            <a:r>
              <a:rPr lang="en-US" sz="2800" smtClean="0">
                <a:cs typeface="Times New Roman" pitchFamily="18" charset="0"/>
              </a:rPr>
              <a:t>Type Of Hashing</a:t>
            </a:r>
          </a:p>
          <a:p>
            <a:pPr eaLnBrk="1" hangingPunct="1">
              <a:buClr>
                <a:schemeClr val="hlink"/>
              </a:buClr>
              <a:buFont typeface="Wingdings" pitchFamily="2" charset="2"/>
              <a:buChar char="Ø"/>
            </a:pPr>
            <a:r>
              <a:rPr lang="en-US" sz="2800" smtClean="0">
                <a:cs typeface="Times New Roman" pitchFamily="18" charset="0"/>
              </a:rPr>
              <a:t>Internal Hashing </a:t>
            </a:r>
          </a:p>
          <a:p>
            <a:pPr eaLnBrk="1" hangingPunct="1">
              <a:buClr>
                <a:schemeClr val="hlink"/>
              </a:buClr>
              <a:buFont typeface="Wingdings" pitchFamily="2" charset="2"/>
              <a:buChar char="Ø"/>
            </a:pPr>
            <a:r>
              <a:rPr lang="en-US" sz="2800" smtClean="0">
                <a:cs typeface="Times New Roman" pitchFamily="18" charset="0"/>
              </a:rPr>
              <a:t>External Hashing</a:t>
            </a:r>
          </a:p>
          <a:p>
            <a:pPr eaLnBrk="1" hangingPunct="1">
              <a:buClr>
                <a:schemeClr val="hlink"/>
              </a:buClr>
              <a:buFont typeface="Wingdings" pitchFamily="2" charset="2"/>
              <a:buChar char="Ø"/>
            </a:pPr>
            <a:r>
              <a:rPr lang="en-US" sz="2800" smtClean="0">
                <a:cs typeface="Times New Roman" pitchFamily="18" charset="0"/>
              </a:rPr>
              <a:t>Dynamic Hashing</a:t>
            </a:r>
          </a:p>
          <a:p>
            <a:pPr eaLnBrk="1" hangingPunct="1">
              <a:buClr>
                <a:schemeClr val="hlink"/>
              </a:buClr>
              <a:buFont typeface="Wingdings" pitchFamily="2" charset="2"/>
              <a:buChar char="Ø"/>
            </a:pPr>
            <a:r>
              <a:rPr lang="en-US" sz="2800" smtClean="0">
                <a:cs typeface="Times New Roman" pitchFamily="18" charset="0"/>
              </a:rPr>
              <a:t>Extendible Hashing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A69EF33-BEFA-4930-B96A-42DBCBBE27C6}" type="datetime4">
              <a:rPr lang="en-US" smtClean="0"/>
              <a:t>October 17, 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ADBS: Storage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E383C15-1265-4286-9781-97D207B7D80F}" type="slidenum">
              <a:rPr lang="en-US" smtClean="0"/>
              <a:pPr/>
              <a:t>5</a:t>
            </a:fld>
            <a:endParaRPr lang="en-US" smtClean="0"/>
          </a:p>
        </p:txBody>
      </p:sp>
      <p:sp>
        <p:nvSpPr>
          <p:cNvPr id="6149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15962"/>
          </a:xfrm>
        </p:spPr>
        <p:txBody>
          <a:bodyPr/>
          <a:lstStyle/>
          <a:p>
            <a:pPr eaLnBrk="1" hangingPunct="1"/>
            <a:r>
              <a:rPr lang="en-US" sz="3200" dirty="0" smtClean="0"/>
              <a:t>Hashing </a:t>
            </a:r>
          </a:p>
        </p:txBody>
      </p:sp>
      <p:sp>
        <p:nvSpPr>
          <p:cNvPr id="1156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219200"/>
            <a:ext cx="8229600" cy="4876800"/>
          </a:xfrm>
        </p:spPr>
        <p:txBody>
          <a:bodyPr/>
          <a:lstStyle/>
          <a:p>
            <a:pPr algn="just" eaLnBrk="1" hangingPunct="1">
              <a:lnSpc>
                <a:spcPct val="80000"/>
              </a:lnSpc>
              <a:buClr>
                <a:schemeClr val="hlink"/>
              </a:buClr>
              <a:buFont typeface="Wingdings" pitchFamily="2" charset="2"/>
              <a:buChar char="Ø"/>
            </a:pPr>
            <a:r>
              <a:rPr lang="en-US" sz="1800" dirty="0" smtClean="0"/>
              <a:t>Another type of primary file organization is based on hashing, which provides very fast access to records on certain search conditions.</a:t>
            </a:r>
          </a:p>
          <a:p>
            <a:pPr algn="just" eaLnBrk="1" hangingPunct="1">
              <a:lnSpc>
                <a:spcPct val="80000"/>
              </a:lnSpc>
              <a:buClr>
                <a:schemeClr val="hlink"/>
              </a:buClr>
              <a:buFont typeface="Wingdings" pitchFamily="2" charset="2"/>
              <a:buNone/>
            </a:pPr>
            <a:endParaRPr lang="en-US" sz="1800" dirty="0" smtClean="0"/>
          </a:p>
          <a:p>
            <a:pPr algn="just" eaLnBrk="1" hangingPunct="1">
              <a:lnSpc>
                <a:spcPct val="80000"/>
              </a:lnSpc>
              <a:buClr>
                <a:schemeClr val="hlink"/>
              </a:buClr>
              <a:buFont typeface="Wingdings" pitchFamily="2" charset="2"/>
              <a:buChar char="Ø"/>
            </a:pPr>
            <a:r>
              <a:rPr lang="en-US" sz="1800" dirty="0" smtClean="0"/>
              <a:t>This </a:t>
            </a:r>
            <a:r>
              <a:rPr lang="en-US" sz="1800" dirty="0" smtClean="0"/>
              <a:t>practice </a:t>
            </a:r>
            <a:r>
              <a:rPr lang="en-US" sz="1800" dirty="0" smtClean="0"/>
              <a:t>is </a:t>
            </a:r>
            <a:r>
              <a:rPr lang="en-US" sz="1800" dirty="0" smtClean="0"/>
              <a:t>usually called a hash file.</a:t>
            </a:r>
          </a:p>
          <a:p>
            <a:pPr algn="just" eaLnBrk="1" hangingPunct="1">
              <a:lnSpc>
                <a:spcPct val="80000"/>
              </a:lnSpc>
              <a:buClr>
                <a:schemeClr val="hlink"/>
              </a:buClr>
              <a:buFont typeface="Wingdings" pitchFamily="2" charset="2"/>
              <a:buNone/>
            </a:pPr>
            <a:endParaRPr lang="en-US" sz="1800" dirty="0" smtClean="0"/>
          </a:p>
          <a:p>
            <a:pPr algn="just" eaLnBrk="1" hangingPunct="1">
              <a:lnSpc>
                <a:spcPct val="80000"/>
              </a:lnSpc>
              <a:buClr>
                <a:schemeClr val="hlink"/>
              </a:buClr>
              <a:buFont typeface="Wingdings" pitchFamily="2" charset="2"/>
              <a:buChar char="Ø"/>
            </a:pPr>
            <a:r>
              <a:rPr lang="en-US" sz="1800" dirty="0" smtClean="0"/>
              <a:t>The search condition must be an equality condition on a single field, called the hash field of the file.</a:t>
            </a:r>
          </a:p>
          <a:p>
            <a:pPr algn="just" eaLnBrk="1" hangingPunct="1">
              <a:lnSpc>
                <a:spcPct val="80000"/>
              </a:lnSpc>
              <a:buClr>
                <a:schemeClr val="hlink"/>
              </a:buClr>
              <a:buFont typeface="Wingdings" pitchFamily="2" charset="2"/>
              <a:buNone/>
            </a:pPr>
            <a:endParaRPr lang="en-US" sz="1800" dirty="0" smtClean="0"/>
          </a:p>
          <a:p>
            <a:pPr algn="just" eaLnBrk="1" hangingPunct="1">
              <a:lnSpc>
                <a:spcPct val="80000"/>
              </a:lnSpc>
              <a:buClr>
                <a:schemeClr val="hlink"/>
              </a:buClr>
              <a:buFont typeface="Wingdings" pitchFamily="2" charset="2"/>
              <a:buChar char="Ø"/>
            </a:pPr>
            <a:r>
              <a:rPr lang="en-US" sz="1800" dirty="0" smtClean="0"/>
              <a:t>In most cases, the hash field is also a key field of the </a:t>
            </a:r>
            <a:r>
              <a:rPr lang="en-US" sz="1800" dirty="0" smtClean="0"/>
              <a:t>file</a:t>
            </a:r>
            <a:r>
              <a:rPr lang="en-US" sz="1800" dirty="0" smtClean="0"/>
              <a:t>.</a:t>
            </a:r>
            <a:endParaRPr lang="en-US" sz="1800" dirty="0" smtClean="0"/>
          </a:p>
          <a:p>
            <a:pPr algn="just" eaLnBrk="1" hangingPunct="1">
              <a:lnSpc>
                <a:spcPct val="80000"/>
              </a:lnSpc>
              <a:buClr>
                <a:schemeClr val="hlink"/>
              </a:buClr>
              <a:buFont typeface="Wingdings" pitchFamily="2" charset="2"/>
              <a:buNone/>
            </a:pPr>
            <a:endParaRPr lang="en-US" sz="1800" dirty="0" smtClean="0"/>
          </a:p>
          <a:p>
            <a:pPr algn="just" eaLnBrk="1" hangingPunct="1">
              <a:lnSpc>
                <a:spcPct val="80000"/>
              </a:lnSpc>
              <a:buClr>
                <a:schemeClr val="hlink"/>
              </a:buClr>
              <a:buFont typeface="Wingdings" pitchFamily="2" charset="2"/>
              <a:buChar char="Ø"/>
            </a:pPr>
            <a:r>
              <a:rPr lang="en-US" sz="1800" dirty="0" smtClean="0"/>
              <a:t>The </a:t>
            </a:r>
            <a:r>
              <a:rPr lang="en-US" sz="1800" dirty="0" smtClean="0"/>
              <a:t>idea behind hashing is to provide a function </a:t>
            </a:r>
            <a:r>
              <a:rPr lang="en-US" sz="1800" i="1" dirty="0" smtClean="0"/>
              <a:t>h, </a:t>
            </a:r>
            <a:r>
              <a:rPr lang="en-US" sz="1800" dirty="0" smtClean="0"/>
              <a:t>called a hash function or randomizing function, that is applied to the hash field value of a record and yields the </a:t>
            </a:r>
            <a:r>
              <a:rPr lang="en-US" sz="1800" i="1" dirty="0" smtClean="0"/>
              <a:t>address </a:t>
            </a:r>
            <a:r>
              <a:rPr lang="en-US" sz="1800" dirty="0" smtClean="0"/>
              <a:t>of the disk block in which the record is stored.</a:t>
            </a:r>
          </a:p>
          <a:p>
            <a:pPr algn="just" eaLnBrk="1" hangingPunct="1">
              <a:lnSpc>
                <a:spcPct val="80000"/>
              </a:lnSpc>
              <a:buClr>
                <a:schemeClr val="hlink"/>
              </a:buClr>
              <a:buFont typeface="Wingdings" pitchFamily="2" charset="2"/>
              <a:buNone/>
            </a:pPr>
            <a:endParaRPr lang="en-US" sz="1800" dirty="0" smtClean="0"/>
          </a:p>
          <a:p>
            <a:pPr algn="just" eaLnBrk="1" hangingPunct="1">
              <a:lnSpc>
                <a:spcPct val="80000"/>
              </a:lnSpc>
              <a:buClr>
                <a:schemeClr val="hlink"/>
              </a:buClr>
              <a:buFont typeface="Wingdings" pitchFamily="2" charset="2"/>
              <a:buChar char="Ø"/>
            </a:pPr>
            <a:r>
              <a:rPr lang="en-US" sz="1800" dirty="0" smtClean="0"/>
              <a:t>A search for the record within the block can be carried out in a main memory buffer. For most records, we need only a single-block access to retrieve that record.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BF214B2-73B8-4181-B98E-3AB97AC2BD62}" type="datetime4">
              <a:rPr lang="en-US" smtClean="0"/>
              <a:t>October 17, 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ADBS: Storage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6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56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56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6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56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56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6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56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56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60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560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560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609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5609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5609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609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5609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5609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442DF59A-EE2F-4874-91B7-64FA3A118879}" type="slidenum">
              <a:rPr lang="en-US" smtClean="0"/>
              <a:pPr/>
              <a:t>6</a:t>
            </a:fld>
            <a:endParaRPr lang="en-US" smtClean="0"/>
          </a:p>
        </p:txBody>
      </p:sp>
      <p:sp>
        <p:nvSpPr>
          <p:cNvPr id="717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200" smtClean="0"/>
              <a:t>Hashing </a:t>
            </a:r>
          </a:p>
        </p:txBody>
      </p:sp>
      <p:sp>
        <p:nvSpPr>
          <p:cNvPr id="717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just" eaLnBrk="1" hangingPunct="1">
              <a:buClr>
                <a:schemeClr val="hlink"/>
              </a:buClr>
              <a:buFont typeface="Wingdings" pitchFamily="2" charset="2"/>
              <a:buChar char="Ø"/>
            </a:pPr>
            <a:r>
              <a:rPr lang="en-US" sz="2000" smtClean="0"/>
              <a:t>Hashing is also used as an internal search structure within a program whenever a group of records is accessed exclusively by using the value of one field.</a:t>
            </a:r>
          </a:p>
          <a:p>
            <a:pPr algn="just" eaLnBrk="1" hangingPunct="1">
              <a:buClr>
                <a:schemeClr val="hlink"/>
              </a:buClr>
              <a:buFont typeface="Wingdings" pitchFamily="2" charset="2"/>
              <a:buNone/>
            </a:pPr>
            <a:endParaRPr lang="en-US" sz="2000" smtClean="0"/>
          </a:p>
          <a:p>
            <a:pPr algn="just" eaLnBrk="1" hangingPunct="1">
              <a:buClr>
                <a:schemeClr val="hlink"/>
              </a:buClr>
              <a:buFont typeface="Wingdings" pitchFamily="2" charset="2"/>
              <a:buChar char="Ø"/>
            </a:pPr>
            <a:r>
              <a:rPr lang="en-US" sz="2000" smtClean="0"/>
              <a:t>Hashing is also used when  a modified record is stored on  external files on disk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84A4CFB-F2E4-4007-9917-8927A33E43C7}" type="datetime4">
              <a:rPr lang="en-US" smtClean="0"/>
              <a:t>October 17, 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ADBS: Storage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4E8F9A32-379F-462B-B467-A142B73FADFA}" type="slidenum">
              <a:rPr lang="en-US" smtClean="0"/>
              <a:pPr/>
              <a:t>7</a:t>
            </a:fld>
            <a:endParaRPr lang="en-US" smtClean="0"/>
          </a:p>
        </p:txBody>
      </p:sp>
      <p:sp>
        <p:nvSpPr>
          <p:cNvPr id="8197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92162"/>
          </a:xfrm>
        </p:spPr>
        <p:txBody>
          <a:bodyPr/>
          <a:lstStyle/>
          <a:p>
            <a:pPr eaLnBrk="1" hangingPunct="1"/>
            <a:r>
              <a:rPr lang="en-US" sz="3200" smtClean="0"/>
              <a:t>Internal Hashing</a:t>
            </a:r>
          </a:p>
        </p:txBody>
      </p:sp>
      <p:sp>
        <p:nvSpPr>
          <p:cNvPr id="1158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295400"/>
            <a:ext cx="8229600" cy="4830763"/>
          </a:xfrm>
        </p:spPr>
        <p:txBody>
          <a:bodyPr/>
          <a:lstStyle/>
          <a:p>
            <a:pPr algn="just" eaLnBrk="1" hangingPunct="1">
              <a:lnSpc>
                <a:spcPct val="90000"/>
              </a:lnSpc>
              <a:buClr>
                <a:schemeClr val="hlink"/>
              </a:buClr>
              <a:buFont typeface="Wingdings" pitchFamily="2" charset="2"/>
              <a:buChar char="Ø"/>
            </a:pPr>
            <a:r>
              <a:rPr lang="en-US" sz="2000" smtClean="0"/>
              <a:t>For internal files, hashing is typically implemented as a hash table through the use of an array of records.</a:t>
            </a:r>
          </a:p>
          <a:p>
            <a:pPr algn="just" eaLnBrk="1" hangingPunct="1">
              <a:lnSpc>
                <a:spcPct val="90000"/>
              </a:lnSpc>
              <a:buClr>
                <a:schemeClr val="hlink"/>
              </a:buClr>
              <a:buFont typeface="Wingdings" pitchFamily="2" charset="2"/>
              <a:buChar char="Ø"/>
            </a:pPr>
            <a:endParaRPr lang="en-US" sz="2000" smtClean="0"/>
          </a:p>
          <a:p>
            <a:pPr algn="just" eaLnBrk="1" hangingPunct="1">
              <a:lnSpc>
                <a:spcPct val="90000"/>
              </a:lnSpc>
              <a:buClr>
                <a:schemeClr val="hlink"/>
              </a:buClr>
              <a:buFont typeface="Wingdings" pitchFamily="2" charset="2"/>
              <a:buChar char="Ø"/>
            </a:pPr>
            <a:r>
              <a:rPr lang="en-US" sz="2000" smtClean="0"/>
              <a:t>Suppose that the array index range is from 0 to M – 1</a:t>
            </a:r>
          </a:p>
          <a:p>
            <a:pPr algn="just" eaLnBrk="1" hangingPunct="1">
              <a:lnSpc>
                <a:spcPct val="90000"/>
              </a:lnSpc>
              <a:buClr>
                <a:schemeClr val="hlink"/>
              </a:buClr>
              <a:buFont typeface="Wingdings" pitchFamily="2" charset="2"/>
              <a:buChar char="Ø"/>
            </a:pPr>
            <a:endParaRPr lang="en-US" sz="2000" smtClean="0"/>
          </a:p>
          <a:p>
            <a:pPr algn="just" eaLnBrk="1" hangingPunct="1">
              <a:lnSpc>
                <a:spcPct val="90000"/>
              </a:lnSpc>
              <a:buClr>
                <a:schemeClr val="hlink"/>
              </a:buClr>
              <a:buFont typeface="Wingdings" pitchFamily="2" charset="2"/>
              <a:buChar char="Ø"/>
            </a:pPr>
            <a:endParaRPr lang="en-US" sz="2000" smtClean="0"/>
          </a:p>
          <a:p>
            <a:pPr algn="just" eaLnBrk="1" hangingPunct="1">
              <a:lnSpc>
                <a:spcPct val="90000"/>
              </a:lnSpc>
              <a:buClr>
                <a:schemeClr val="hlink"/>
              </a:buClr>
              <a:buFont typeface="Wingdings" pitchFamily="2" charset="2"/>
              <a:buChar char="Ø"/>
            </a:pPr>
            <a:endParaRPr lang="en-US" sz="2000" smtClean="0"/>
          </a:p>
          <a:p>
            <a:pPr algn="just" eaLnBrk="1" hangingPunct="1">
              <a:lnSpc>
                <a:spcPct val="90000"/>
              </a:lnSpc>
              <a:buClr>
                <a:schemeClr val="hlink"/>
              </a:buClr>
              <a:buFont typeface="Wingdings" pitchFamily="2" charset="2"/>
              <a:buChar char="Ø"/>
            </a:pPr>
            <a:endParaRPr lang="en-US" sz="2000" smtClean="0"/>
          </a:p>
          <a:p>
            <a:pPr algn="just" eaLnBrk="1" hangingPunct="1">
              <a:lnSpc>
                <a:spcPct val="90000"/>
              </a:lnSpc>
              <a:buClr>
                <a:schemeClr val="hlink"/>
              </a:buClr>
              <a:buFont typeface="Wingdings" pitchFamily="2" charset="2"/>
              <a:buChar char="Ø"/>
            </a:pPr>
            <a:endParaRPr lang="en-US" sz="2000" smtClean="0"/>
          </a:p>
        </p:txBody>
      </p:sp>
      <p:pic>
        <p:nvPicPr>
          <p:cNvPr id="115814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0" y="2706688"/>
            <a:ext cx="4219575" cy="3160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7605318-B6EC-4EE6-81AB-5924EB455067}" type="datetime4">
              <a:rPr lang="en-US" smtClean="0"/>
              <a:t>October 17, 2012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ADBS: Storage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8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58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58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8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58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58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8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158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A858FA5-6F4A-4A14-905F-02D67BB49AF0}" type="slidenum">
              <a:rPr lang="en-US" smtClean="0"/>
              <a:pPr/>
              <a:t>8</a:t>
            </a:fld>
            <a:endParaRPr lang="en-US" smtClean="0"/>
          </a:p>
        </p:txBody>
      </p:sp>
      <p:sp>
        <p:nvSpPr>
          <p:cNvPr id="922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200" smtClean="0"/>
              <a:t>Internal Hashing</a:t>
            </a:r>
          </a:p>
        </p:txBody>
      </p:sp>
      <p:sp>
        <p:nvSpPr>
          <p:cNvPr id="1159173" name="Rectangle 5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just" eaLnBrk="1" hangingPunct="1">
              <a:buClr>
                <a:schemeClr val="hlink"/>
              </a:buClr>
              <a:buFont typeface="Wingdings" pitchFamily="2" charset="2"/>
              <a:buChar char="Ø"/>
            </a:pPr>
            <a:r>
              <a:rPr lang="en-US" sz="1800" dirty="0" smtClean="0"/>
              <a:t>then we have M slots whose addresses correspond to the array indexes.</a:t>
            </a:r>
          </a:p>
          <a:p>
            <a:pPr algn="just" eaLnBrk="1" hangingPunct="1">
              <a:buClr>
                <a:schemeClr val="hlink"/>
              </a:buClr>
              <a:buFont typeface="Wingdings" pitchFamily="2" charset="2"/>
              <a:buChar char="Ø"/>
            </a:pPr>
            <a:endParaRPr lang="en-US" sz="1800" dirty="0" smtClean="0"/>
          </a:p>
          <a:p>
            <a:pPr algn="just" eaLnBrk="1" hangingPunct="1">
              <a:buClr>
                <a:schemeClr val="hlink"/>
              </a:buClr>
              <a:buFont typeface="Wingdings" pitchFamily="2" charset="2"/>
              <a:buChar char="Ø"/>
            </a:pPr>
            <a:r>
              <a:rPr lang="en-US" sz="1800" dirty="0" smtClean="0"/>
              <a:t>We choose a hash function that transforms the hash field value into an integer between 0 and M - 1.</a:t>
            </a:r>
          </a:p>
          <a:p>
            <a:pPr algn="just" eaLnBrk="1" hangingPunct="1">
              <a:buClr>
                <a:schemeClr val="hlink"/>
              </a:buClr>
              <a:buFont typeface="Wingdings" pitchFamily="2" charset="2"/>
              <a:buChar char="Ø"/>
            </a:pPr>
            <a:endParaRPr lang="en-US" sz="1800" dirty="0" smtClean="0"/>
          </a:p>
          <a:p>
            <a:pPr algn="just" eaLnBrk="1" hangingPunct="1">
              <a:buClr>
                <a:schemeClr val="hlink"/>
              </a:buClr>
              <a:buFont typeface="Wingdings" pitchFamily="2" charset="2"/>
              <a:buChar char="Ø"/>
            </a:pPr>
            <a:r>
              <a:rPr lang="en-US" sz="1800" dirty="0" smtClean="0"/>
              <a:t>One common hash function is the </a:t>
            </a:r>
            <a:r>
              <a:rPr lang="en-US" sz="1800" i="1" dirty="0" smtClean="0"/>
              <a:t>h(K) </a:t>
            </a:r>
            <a:r>
              <a:rPr lang="en-US" sz="1800" dirty="0" smtClean="0"/>
              <a:t>= K mod M function, which returns the remainder of an integer hash field value K after division by M; this value is then used for the record address.</a:t>
            </a:r>
          </a:p>
          <a:p>
            <a:pPr algn="just" eaLnBrk="1" hangingPunct="1">
              <a:buClr>
                <a:schemeClr val="hlink"/>
              </a:buClr>
              <a:buFont typeface="Wingdings" pitchFamily="2" charset="2"/>
              <a:buChar char="Ø"/>
            </a:pPr>
            <a:endParaRPr lang="en-US" sz="1800" dirty="0" smtClean="0"/>
          </a:p>
          <a:p>
            <a:pPr algn="just" eaLnBrk="1" hangingPunct="1">
              <a:buClr>
                <a:schemeClr val="hlink"/>
              </a:buClr>
              <a:buFont typeface="Wingdings" pitchFamily="2" charset="2"/>
              <a:buChar char="Ø"/>
            </a:pPr>
            <a:r>
              <a:rPr lang="en-US" sz="2000" dirty="0" err="1" smtClean="0"/>
              <a:t>Noninteger</a:t>
            </a:r>
            <a:r>
              <a:rPr lang="en-US" sz="2000" dirty="0" smtClean="0"/>
              <a:t> hash field values can be transformed into integers before the mod function is applied.</a:t>
            </a:r>
          </a:p>
          <a:p>
            <a:pPr algn="just" eaLnBrk="1" hangingPunct="1">
              <a:buClr>
                <a:schemeClr val="hlink"/>
              </a:buClr>
              <a:buFont typeface="Wingdings" pitchFamily="2" charset="2"/>
              <a:buChar char="Ø"/>
            </a:pPr>
            <a:r>
              <a:rPr lang="en-US" sz="2000" dirty="0" smtClean="0"/>
              <a:t>For character strings, the numeric (ASCII) codes associated with characters can be used </a:t>
            </a:r>
            <a:r>
              <a:rPr lang="en-US" sz="2000" dirty="0" smtClean="0"/>
              <a:t>in</a:t>
            </a:r>
            <a:endParaRPr lang="en-US" sz="900" dirty="0" smtClean="0"/>
          </a:p>
          <a:p>
            <a:pPr eaLnBrk="1" hangingPunct="1">
              <a:buClr>
                <a:schemeClr val="hlink"/>
              </a:buClr>
              <a:buFont typeface="Wingdings" pitchFamily="2" charset="2"/>
              <a:buChar char="Ø"/>
            </a:pPr>
            <a:endParaRPr lang="en-US" sz="2800" dirty="0" smtClean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8BB20FE-DCD5-4357-A02F-07B48D5D08F3}" type="datetime4">
              <a:rPr lang="en-US" smtClean="0"/>
              <a:t>October 17, 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ADBS: Storage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91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591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591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91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591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591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917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5917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5917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917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5917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5917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4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F9EDE9EE-02D0-4BAA-B50B-D09F57660DD8}" type="slidenum">
              <a:rPr lang="en-US" smtClean="0"/>
              <a:pPr/>
              <a:t>9</a:t>
            </a:fld>
            <a:endParaRPr lang="en-US" smtClean="0"/>
          </a:p>
        </p:txBody>
      </p:sp>
      <p:sp>
        <p:nvSpPr>
          <p:cNvPr id="1024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Example </a:t>
            </a:r>
          </a:p>
        </p:txBody>
      </p:sp>
      <p:sp>
        <p:nvSpPr>
          <p:cNvPr id="1170435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algn="just" eaLnBrk="1" hangingPunct="1">
              <a:buClr>
                <a:schemeClr val="hlink"/>
              </a:buClr>
              <a:buFont typeface="Wingdings" pitchFamily="2" charset="2"/>
              <a:buChar char="Ø"/>
            </a:pPr>
            <a:r>
              <a:rPr lang="en-US" sz="1800" smtClean="0"/>
              <a:t>Five employee records having empid </a:t>
            </a:r>
            <a:r>
              <a:rPr lang="en-US" sz="1800" smtClean="0">
                <a:solidFill>
                  <a:srgbClr val="0000CC"/>
                </a:solidFill>
              </a:rPr>
              <a:t>[0,1,2,3, 4]</a:t>
            </a:r>
            <a:r>
              <a:rPr lang="en-US" sz="1800" smtClean="0"/>
              <a:t> is key field.</a:t>
            </a:r>
          </a:p>
          <a:p>
            <a:pPr algn="just" eaLnBrk="1" hangingPunct="1">
              <a:buClr>
                <a:schemeClr val="hlink"/>
              </a:buClr>
              <a:buFont typeface="Wingdings" pitchFamily="2" charset="2"/>
              <a:buChar char="Ø"/>
            </a:pPr>
            <a:r>
              <a:rPr lang="en-US" sz="1800" smtClean="0"/>
              <a:t>Hash function is “</a:t>
            </a:r>
            <a:r>
              <a:rPr lang="en-US" sz="1800" i="1" smtClean="0">
                <a:solidFill>
                  <a:schemeClr val="accent2"/>
                </a:solidFill>
              </a:rPr>
              <a:t>mod 5”</a:t>
            </a:r>
          </a:p>
          <a:p>
            <a:pPr algn="just" eaLnBrk="1" hangingPunct="1">
              <a:buClr>
                <a:schemeClr val="hlink"/>
              </a:buClr>
              <a:buFont typeface="Wingdings" pitchFamily="2" charset="2"/>
              <a:buChar char="Ø"/>
            </a:pPr>
            <a:r>
              <a:rPr lang="en-US" sz="1800" i="1" smtClean="0"/>
              <a:t>The hash table is given.</a:t>
            </a:r>
          </a:p>
          <a:p>
            <a:pPr algn="just" eaLnBrk="1" hangingPunct="1">
              <a:buClr>
                <a:schemeClr val="hlink"/>
              </a:buClr>
              <a:buFont typeface="Wingdings" pitchFamily="2" charset="2"/>
              <a:buChar char="Ø"/>
            </a:pPr>
            <a:endParaRPr lang="en-US" sz="1800" i="1" smtClean="0"/>
          </a:p>
          <a:p>
            <a:pPr algn="just" eaLnBrk="1" hangingPunct="1">
              <a:buClr>
                <a:schemeClr val="hlink"/>
              </a:buClr>
              <a:buFont typeface="Wingdings" pitchFamily="2" charset="2"/>
              <a:buChar char="Ø"/>
            </a:pPr>
            <a:r>
              <a:rPr lang="en-US" sz="1800" i="1" smtClean="0">
                <a:solidFill>
                  <a:schemeClr val="accent2"/>
                </a:solidFill>
              </a:rPr>
              <a:t>Key mod 5 =  give the array index</a:t>
            </a:r>
          </a:p>
          <a:p>
            <a:pPr algn="just" eaLnBrk="1" hangingPunct="1">
              <a:buClr>
                <a:schemeClr val="hlink"/>
              </a:buClr>
              <a:buFont typeface="Wingdings" pitchFamily="2" charset="2"/>
              <a:buNone/>
            </a:pPr>
            <a:r>
              <a:rPr lang="en-US" sz="1800" i="1" smtClean="0">
                <a:solidFill>
                  <a:schemeClr val="accent2"/>
                </a:solidFill>
              </a:rPr>
              <a:t> </a:t>
            </a:r>
          </a:p>
        </p:txBody>
      </p:sp>
      <p:graphicFrame>
        <p:nvGraphicFramePr>
          <p:cNvPr id="1170436" name="Group 4"/>
          <p:cNvGraphicFramePr>
            <a:graphicFrameLocks noGrp="1"/>
          </p:cNvGraphicFramePr>
          <p:nvPr>
            <p:ph sz="half" idx="2"/>
          </p:nvPr>
        </p:nvGraphicFramePr>
        <p:xfrm>
          <a:off x="4648200" y="1752600"/>
          <a:ext cx="4038600" cy="4373563"/>
        </p:xfrm>
        <a:graphic>
          <a:graphicData uri="http://schemas.openxmlformats.org/drawingml/2006/table">
            <a:tbl>
              <a:tblPr/>
              <a:tblGrid>
                <a:gridCol w="2019300"/>
                <a:gridCol w="2019300"/>
              </a:tblGrid>
              <a:tr h="7302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Key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record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270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-2500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02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1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-2500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286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2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-2500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270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3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-2500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02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4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-2500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5B66AF9-875A-4F12-BA68-0B4BF35C1F19}" type="datetime4">
              <a:rPr lang="en-US" smtClean="0"/>
              <a:t>October 17, 2012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ADBS: Storage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0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70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70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0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70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70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0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70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70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0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170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0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70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70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FD7E2DE-A2C5-423C-BB5B-3483EAFCFB2D}" type="slidenum">
              <a:rPr lang="en-US" smtClean="0"/>
              <a:pPr/>
              <a:t>10</a:t>
            </a:fld>
            <a:endParaRPr lang="en-US" smtClean="0"/>
          </a:p>
        </p:txBody>
      </p:sp>
      <p:sp>
        <p:nvSpPr>
          <p:cNvPr id="1126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Example </a:t>
            </a:r>
          </a:p>
        </p:txBody>
      </p:sp>
      <p:sp>
        <p:nvSpPr>
          <p:cNvPr id="1160195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algn="just" eaLnBrk="1" hangingPunct="1">
              <a:buClr>
                <a:schemeClr val="hlink"/>
              </a:buClr>
              <a:buFont typeface="Wingdings" pitchFamily="2" charset="2"/>
              <a:buChar char="Ø"/>
            </a:pPr>
            <a:r>
              <a:rPr lang="en-US" sz="1800" smtClean="0"/>
              <a:t>Five employee records having empid </a:t>
            </a:r>
            <a:r>
              <a:rPr lang="en-US" sz="1800" smtClean="0">
                <a:solidFill>
                  <a:srgbClr val="0000CC"/>
                </a:solidFill>
              </a:rPr>
              <a:t>[0,1,2,3, 4]</a:t>
            </a:r>
            <a:r>
              <a:rPr lang="en-US" sz="1800" smtClean="0"/>
              <a:t> is key field.</a:t>
            </a:r>
          </a:p>
          <a:p>
            <a:pPr algn="just" eaLnBrk="1" hangingPunct="1">
              <a:buClr>
                <a:schemeClr val="hlink"/>
              </a:buClr>
              <a:buFont typeface="Wingdings" pitchFamily="2" charset="2"/>
              <a:buChar char="Ø"/>
            </a:pPr>
            <a:r>
              <a:rPr lang="en-US" sz="1800" smtClean="0"/>
              <a:t>Hash function is “</a:t>
            </a:r>
            <a:r>
              <a:rPr lang="en-US" sz="1800" i="1" smtClean="0">
                <a:solidFill>
                  <a:schemeClr val="accent2"/>
                </a:solidFill>
              </a:rPr>
              <a:t>mod 5”</a:t>
            </a:r>
          </a:p>
          <a:p>
            <a:pPr algn="just" eaLnBrk="1" hangingPunct="1">
              <a:buClr>
                <a:schemeClr val="hlink"/>
              </a:buClr>
              <a:buFont typeface="Wingdings" pitchFamily="2" charset="2"/>
              <a:buChar char="Ø"/>
            </a:pPr>
            <a:r>
              <a:rPr lang="en-US" sz="1800" i="1" smtClean="0"/>
              <a:t>The hash table is given.</a:t>
            </a:r>
          </a:p>
          <a:p>
            <a:pPr algn="just" eaLnBrk="1" hangingPunct="1">
              <a:buClr>
                <a:schemeClr val="hlink"/>
              </a:buClr>
              <a:buFont typeface="Wingdings" pitchFamily="2" charset="2"/>
              <a:buChar char="Ø"/>
            </a:pPr>
            <a:endParaRPr lang="en-US" sz="1800" i="1" smtClean="0"/>
          </a:p>
          <a:p>
            <a:pPr algn="just" eaLnBrk="1" hangingPunct="1">
              <a:buClr>
                <a:schemeClr val="hlink"/>
              </a:buClr>
              <a:buFont typeface="Wingdings" pitchFamily="2" charset="2"/>
              <a:buChar char="Ø"/>
            </a:pPr>
            <a:r>
              <a:rPr lang="en-US" sz="1800" i="1" smtClean="0">
                <a:solidFill>
                  <a:schemeClr val="accent2"/>
                </a:solidFill>
              </a:rPr>
              <a:t>Key mod 5 =  give the array index</a:t>
            </a:r>
          </a:p>
          <a:p>
            <a:pPr algn="just" eaLnBrk="1" hangingPunct="1">
              <a:buClr>
                <a:schemeClr val="hlink"/>
              </a:buClr>
              <a:buFont typeface="Wingdings" pitchFamily="2" charset="2"/>
              <a:buNone/>
            </a:pPr>
            <a:r>
              <a:rPr lang="en-US" sz="1800" i="1" smtClean="0">
                <a:solidFill>
                  <a:schemeClr val="accent2"/>
                </a:solidFill>
              </a:rPr>
              <a:t> 0 mod 5 = 0</a:t>
            </a:r>
          </a:p>
          <a:p>
            <a:pPr algn="just" eaLnBrk="1" hangingPunct="1">
              <a:buClr>
                <a:schemeClr val="hlink"/>
              </a:buClr>
              <a:buFont typeface="Wingdings" pitchFamily="2" charset="2"/>
              <a:buNone/>
            </a:pPr>
            <a:r>
              <a:rPr lang="en-US" sz="1800" i="1" smtClean="0">
                <a:solidFill>
                  <a:schemeClr val="accent2"/>
                </a:solidFill>
              </a:rPr>
              <a:t>  then record goes to array index 0.</a:t>
            </a:r>
          </a:p>
          <a:p>
            <a:pPr algn="just" eaLnBrk="1" hangingPunct="1">
              <a:buClr>
                <a:schemeClr val="hlink"/>
              </a:buClr>
              <a:buFont typeface="Wingdings" pitchFamily="2" charset="2"/>
              <a:buNone/>
            </a:pPr>
            <a:r>
              <a:rPr lang="en-US" sz="1800" i="1" smtClean="0">
                <a:solidFill>
                  <a:schemeClr val="accent2"/>
                </a:solidFill>
              </a:rPr>
              <a:t> </a:t>
            </a:r>
          </a:p>
        </p:txBody>
      </p:sp>
      <p:graphicFrame>
        <p:nvGraphicFramePr>
          <p:cNvPr id="1160219" name="Group 27"/>
          <p:cNvGraphicFramePr>
            <a:graphicFrameLocks noGrp="1"/>
          </p:cNvGraphicFramePr>
          <p:nvPr>
            <p:ph sz="half" idx="2"/>
          </p:nvPr>
        </p:nvGraphicFramePr>
        <p:xfrm>
          <a:off x="4648200" y="1752600"/>
          <a:ext cx="4038600" cy="4373563"/>
        </p:xfrm>
        <a:graphic>
          <a:graphicData uri="http://schemas.openxmlformats.org/drawingml/2006/table">
            <a:tbl>
              <a:tblPr/>
              <a:tblGrid>
                <a:gridCol w="2019300"/>
                <a:gridCol w="2019300"/>
              </a:tblGrid>
              <a:tr h="7302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Key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record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270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R</a:t>
                      </a:r>
                      <a:r>
                        <a:rPr kumimoji="0" lang="en-US" sz="28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02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1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-2500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286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2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-2500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270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3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-2500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02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4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-2500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A35B8FE-00C0-4868-99E9-004CA5A087CA}" type="datetime4">
              <a:rPr lang="en-US" smtClean="0"/>
              <a:t>October 17, 2012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ADBS: Storage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0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60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60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01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601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601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0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160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2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270D983-0F3B-4072-948B-392D166B17A4}" type="slidenum">
              <a:rPr lang="en-US" smtClean="0"/>
              <a:pPr/>
              <a:t>11</a:t>
            </a:fld>
            <a:endParaRPr lang="en-US" smtClean="0"/>
          </a:p>
        </p:txBody>
      </p:sp>
      <p:sp>
        <p:nvSpPr>
          <p:cNvPr id="1229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Example </a:t>
            </a:r>
          </a:p>
        </p:txBody>
      </p:sp>
      <p:sp>
        <p:nvSpPr>
          <p:cNvPr id="1167363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algn="just" eaLnBrk="1" hangingPunct="1">
              <a:buClr>
                <a:schemeClr val="hlink"/>
              </a:buClr>
              <a:buFont typeface="Wingdings" pitchFamily="2" charset="2"/>
              <a:buChar char="Ø"/>
            </a:pPr>
            <a:r>
              <a:rPr lang="en-US" sz="1800" smtClean="0"/>
              <a:t>Five employee records having empid </a:t>
            </a:r>
            <a:r>
              <a:rPr lang="en-US" sz="1800" smtClean="0">
                <a:solidFill>
                  <a:srgbClr val="0000CC"/>
                </a:solidFill>
              </a:rPr>
              <a:t>[0,1,2,3, 4]</a:t>
            </a:r>
            <a:r>
              <a:rPr lang="en-US" sz="1800" smtClean="0"/>
              <a:t> is key field.</a:t>
            </a:r>
          </a:p>
          <a:p>
            <a:pPr algn="just" eaLnBrk="1" hangingPunct="1">
              <a:buClr>
                <a:schemeClr val="hlink"/>
              </a:buClr>
              <a:buFont typeface="Wingdings" pitchFamily="2" charset="2"/>
              <a:buChar char="Ø"/>
            </a:pPr>
            <a:r>
              <a:rPr lang="en-US" sz="1800" smtClean="0"/>
              <a:t>Hash function is “</a:t>
            </a:r>
            <a:r>
              <a:rPr lang="en-US" sz="1800" i="1" smtClean="0">
                <a:solidFill>
                  <a:schemeClr val="accent2"/>
                </a:solidFill>
              </a:rPr>
              <a:t>mod 5”</a:t>
            </a:r>
          </a:p>
          <a:p>
            <a:pPr algn="just" eaLnBrk="1" hangingPunct="1">
              <a:buClr>
                <a:schemeClr val="hlink"/>
              </a:buClr>
              <a:buFont typeface="Wingdings" pitchFamily="2" charset="2"/>
              <a:buChar char="Ø"/>
            </a:pPr>
            <a:r>
              <a:rPr lang="en-US" sz="1800" i="1" smtClean="0"/>
              <a:t>The hash table is given.</a:t>
            </a:r>
          </a:p>
          <a:p>
            <a:pPr algn="just" eaLnBrk="1" hangingPunct="1">
              <a:buClr>
                <a:schemeClr val="hlink"/>
              </a:buClr>
              <a:buFont typeface="Wingdings" pitchFamily="2" charset="2"/>
              <a:buChar char="Ø"/>
            </a:pPr>
            <a:endParaRPr lang="en-US" sz="1800" i="1" smtClean="0"/>
          </a:p>
          <a:p>
            <a:pPr algn="just" eaLnBrk="1" hangingPunct="1">
              <a:buClr>
                <a:schemeClr val="hlink"/>
              </a:buClr>
              <a:buFont typeface="Wingdings" pitchFamily="2" charset="2"/>
              <a:buChar char="Ø"/>
            </a:pPr>
            <a:r>
              <a:rPr lang="en-US" sz="1800" i="1" smtClean="0">
                <a:solidFill>
                  <a:schemeClr val="accent2"/>
                </a:solidFill>
              </a:rPr>
              <a:t>Key mod 5 =  give the array index</a:t>
            </a:r>
          </a:p>
          <a:p>
            <a:pPr algn="just" eaLnBrk="1" hangingPunct="1">
              <a:buClr>
                <a:schemeClr val="hlink"/>
              </a:buClr>
              <a:buFont typeface="Wingdings" pitchFamily="2" charset="2"/>
              <a:buNone/>
            </a:pPr>
            <a:r>
              <a:rPr lang="en-US" sz="1800" i="1" smtClean="0">
                <a:solidFill>
                  <a:schemeClr val="accent2"/>
                </a:solidFill>
              </a:rPr>
              <a:t> 0 mod 5 = 0</a:t>
            </a:r>
          </a:p>
          <a:p>
            <a:pPr algn="just" eaLnBrk="1" hangingPunct="1">
              <a:buClr>
                <a:schemeClr val="hlink"/>
              </a:buClr>
              <a:buFont typeface="Wingdings" pitchFamily="2" charset="2"/>
              <a:buNone/>
            </a:pPr>
            <a:r>
              <a:rPr lang="en-US" sz="1800" i="1" smtClean="0">
                <a:solidFill>
                  <a:schemeClr val="accent2"/>
                </a:solidFill>
              </a:rPr>
              <a:t>  then record goes to array index 0.</a:t>
            </a:r>
          </a:p>
          <a:p>
            <a:pPr algn="just" eaLnBrk="1" hangingPunct="1">
              <a:buClr>
                <a:schemeClr val="hlink"/>
              </a:buClr>
              <a:buFont typeface="Wingdings" pitchFamily="2" charset="2"/>
              <a:buNone/>
            </a:pPr>
            <a:r>
              <a:rPr lang="en-US" sz="1800" i="1" smtClean="0">
                <a:solidFill>
                  <a:schemeClr val="accent2"/>
                </a:solidFill>
              </a:rPr>
              <a:t> 1 mod 5 = 1</a:t>
            </a:r>
          </a:p>
          <a:p>
            <a:pPr algn="just" eaLnBrk="1" hangingPunct="1">
              <a:buClr>
                <a:schemeClr val="hlink"/>
              </a:buClr>
              <a:buFont typeface="Wingdings" pitchFamily="2" charset="2"/>
              <a:buNone/>
            </a:pPr>
            <a:r>
              <a:rPr lang="en-US" sz="1800" i="1" smtClean="0">
                <a:solidFill>
                  <a:schemeClr val="accent2"/>
                </a:solidFill>
              </a:rPr>
              <a:t>  then record goes to array index 1.</a:t>
            </a:r>
          </a:p>
          <a:p>
            <a:pPr algn="just" eaLnBrk="1" hangingPunct="1">
              <a:buClr>
                <a:schemeClr val="hlink"/>
              </a:buClr>
              <a:buFont typeface="Wingdings" pitchFamily="2" charset="2"/>
              <a:buNone/>
            </a:pPr>
            <a:r>
              <a:rPr lang="en-US" sz="1800" i="1" smtClean="0">
                <a:solidFill>
                  <a:schemeClr val="accent2"/>
                </a:solidFill>
              </a:rPr>
              <a:t> </a:t>
            </a:r>
          </a:p>
        </p:txBody>
      </p:sp>
      <p:graphicFrame>
        <p:nvGraphicFramePr>
          <p:cNvPr id="1167364" name="Group 4"/>
          <p:cNvGraphicFramePr>
            <a:graphicFrameLocks noGrp="1"/>
          </p:cNvGraphicFramePr>
          <p:nvPr>
            <p:ph sz="half" idx="2"/>
          </p:nvPr>
        </p:nvGraphicFramePr>
        <p:xfrm>
          <a:off x="4648200" y="1752600"/>
          <a:ext cx="4038600" cy="4373563"/>
        </p:xfrm>
        <a:graphic>
          <a:graphicData uri="http://schemas.openxmlformats.org/drawingml/2006/table">
            <a:tbl>
              <a:tblPr/>
              <a:tblGrid>
                <a:gridCol w="2019300"/>
                <a:gridCol w="2019300"/>
              </a:tblGrid>
              <a:tr h="7302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Key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record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270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R</a:t>
                      </a:r>
                      <a:r>
                        <a:rPr kumimoji="0" lang="en-US" sz="28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02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1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R</a:t>
                      </a:r>
                      <a:r>
                        <a:rPr kumimoji="0" lang="en-US" sz="28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286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2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-2500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270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3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-2500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02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4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-2500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4C6A3CC-965F-4167-8F5A-AEBF85AEC5B1}" type="datetime4">
              <a:rPr lang="en-US" smtClean="0"/>
              <a:t>October 17, 2012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ADBS: Storage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3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673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673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36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6736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6736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167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6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B793BFA-375D-4EC6-A9B4-BD675C14DAB9}" type="slidenum">
              <a:rPr lang="en-US" smtClean="0"/>
              <a:pPr/>
              <a:t>12</a:t>
            </a:fld>
            <a:endParaRPr lang="en-US" smtClean="0"/>
          </a:p>
        </p:txBody>
      </p:sp>
      <p:sp>
        <p:nvSpPr>
          <p:cNvPr id="1331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Example </a:t>
            </a:r>
          </a:p>
        </p:txBody>
      </p:sp>
      <p:sp>
        <p:nvSpPr>
          <p:cNvPr id="1168387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algn="just" eaLnBrk="1" hangingPunct="1">
              <a:buClr>
                <a:schemeClr val="hlink"/>
              </a:buClr>
              <a:buFont typeface="Wingdings" pitchFamily="2" charset="2"/>
              <a:buChar char="Ø"/>
            </a:pPr>
            <a:r>
              <a:rPr lang="en-US" sz="1800" smtClean="0"/>
              <a:t>Five employee records having empid </a:t>
            </a:r>
            <a:r>
              <a:rPr lang="en-US" sz="1800" smtClean="0">
                <a:solidFill>
                  <a:srgbClr val="0000CC"/>
                </a:solidFill>
              </a:rPr>
              <a:t>[0,1,2,3, 4]</a:t>
            </a:r>
            <a:r>
              <a:rPr lang="en-US" sz="1800" smtClean="0"/>
              <a:t> is key field.</a:t>
            </a:r>
          </a:p>
          <a:p>
            <a:pPr algn="just" eaLnBrk="1" hangingPunct="1">
              <a:buClr>
                <a:schemeClr val="hlink"/>
              </a:buClr>
              <a:buFont typeface="Wingdings" pitchFamily="2" charset="2"/>
              <a:buChar char="Ø"/>
            </a:pPr>
            <a:r>
              <a:rPr lang="en-US" sz="1800" smtClean="0"/>
              <a:t>Hash function is “</a:t>
            </a:r>
            <a:r>
              <a:rPr lang="en-US" sz="1800" i="1" smtClean="0">
                <a:solidFill>
                  <a:schemeClr val="accent2"/>
                </a:solidFill>
              </a:rPr>
              <a:t>mod 5”</a:t>
            </a:r>
          </a:p>
          <a:p>
            <a:pPr algn="just" eaLnBrk="1" hangingPunct="1">
              <a:buClr>
                <a:schemeClr val="hlink"/>
              </a:buClr>
              <a:buFont typeface="Wingdings" pitchFamily="2" charset="2"/>
              <a:buChar char="Ø"/>
            </a:pPr>
            <a:r>
              <a:rPr lang="en-US" sz="1800" i="1" smtClean="0"/>
              <a:t>The hash table is given.</a:t>
            </a:r>
          </a:p>
          <a:p>
            <a:pPr algn="just" eaLnBrk="1" hangingPunct="1">
              <a:buClr>
                <a:schemeClr val="hlink"/>
              </a:buClr>
              <a:buFont typeface="Wingdings" pitchFamily="2" charset="2"/>
              <a:buChar char="Ø"/>
            </a:pPr>
            <a:endParaRPr lang="en-US" sz="1800" i="1" smtClean="0"/>
          </a:p>
          <a:p>
            <a:pPr algn="just" eaLnBrk="1" hangingPunct="1">
              <a:buClr>
                <a:schemeClr val="hlink"/>
              </a:buClr>
              <a:buFont typeface="Wingdings" pitchFamily="2" charset="2"/>
              <a:buChar char="Ø"/>
            </a:pPr>
            <a:r>
              <a:rPr lang="en-US" sz="1800" i="1" smtClean="0">
                <a:solidFill>
                  <a:schemeClr val="accent2"/>
                </a:solidFill>
              </a:rPr>
              <a:t>Key mod 5 =  give the array index</a:t>
            </a:r>
          </a:p>
          <a:p>
            <a:pPr algn="just" eaLnBrk="1" hangingPunct="1">
              <a:buClr>
                <a:schemeClr val="hlink"/>
              </a:buClr>
              <a:buFont typeface="Wingdings" pitchFamily="2" charset="2"/>
              <a:buNone/>
            </a:pPr>
            <a:r>
              <a:rPr lang="en-US" sz="1800" i="1" smtClean="0">
                <a:solidFill>
                  <a:schemeClr val="accent2"/>
                </a:solidFill>
              </a:rPr>
              <a:t> 0 mod 5 = 0</a:t>
            </a:r>
          </a:p>
          <a:p>
            <a:pPr algn="just" eaLnBrk="1" hangingPunct="1">
              <a:buClr>
                <a:schemeClr val="hlink"/>
              </a:buClr>
              <a:buFont typeface="Wingdings" pitchFamily="2" charset="2"/>
              <a:buNone/>
            </a:pPr>
            <a:r>
              <a:rPr lang="en-US" sz="1800" i="1" smtClean="0">
                <a:solidFill>
                  <a:schemeClr val="accent2"/>
                </a:solidFill>
              </a:rPr>
              <a:t>  then record goes to array index 0.</a:t>
            </a:r>
          </a:p>
          <a:p>
            <a:pPr algn="just" eaLnBrk="1" hangingPunct="1">
              <a:buClr>
                <a:schemeClr val="hlink"/>
              </a:buClr>
              <a:buFont typeface="Wingdings" pitchFamily="2" charset="2"/>
              <a:buNone/>
            </a:pPr>
            <a:r>
              <a:rPr lang="en-US" sz="1800" i="1" smtClean="0">
                <a:solidFill>
                  <a:schemeClr val="accent2"/>
                </a:solidFill>
              </a:rPr>
              <a:t> 1 mod 5 = 1</a:t>
            </a:r>
          </a:p>
          <a:p>
            <a:pPr algn="just" eaLnBrk="1" hangingPunct="1">
              <a:buClr>
                <a:schemeClr val="hlink"/>
              </a:buClr>
              <a:buFont typeface="Wingdings" pitchFamily="2" charset="2"/>
              <a:buNone/>
            </a:pPr>
            <a:r>
              <a:rPr lang="en-US" sz="1800" i="1" smtClean="0">
                <a:solidFill>
                  <a:schemeClr val="accent2"/>
                </a:solidFill>
              </a:rPr>
              <a:t>  then record goes to array index 1.</a:t>
            </a:r>
          </a:p>
          <a:p>
            <a:pPr algn="just" eaLnBrk="1" hangingPunct="1">
              <a:buClr>
                <a:schemeClr val="hlink"/>
              </a:buClr>
              <a:buFont typeface="Wingdings" pitchFamily="2" charset="2"/>
              <a:buNone/>
            </a:pPr>
            <a:r>
              <a:rPr lang="en-US" sz="1800" i="1" smtClean="0">
                <a:solidFill>
                  <a:schemeClr val="accent2"/>
                </a:solidFill>
              </a:rPr>
              <a:t> 2 mod 5 = 2</a:t>
            </a:r>
          </a:p>
          <a:p>
            <a:pPr algn="just" eaLnBrk="1" hangingPunct="1">
              <a:buClr>
                <a:schemeClr val="hlink"/>
              </a:buClr>
              <a:buFont typeface="Wingdings" pitchFamily="2" charset="2"/>
              <a:buNone/>
            </a:pPr>
            <a:r>
              <a:rPr lang="en-US" sz="1800" i="1" smtClean="0">
                <a:solidFill>
                  <a:schemeClr val="accent2"/>
                </a:solidFill>
              </a:rPr>
              <a:t>  then record goes to array index 2.</a:t>
            </a:r>
          </a:p>
          <a:p>
            <a:pPr algn="just" eaLnBrk="1" hangingPunct="1">
              <a:buClr>
                <a:schemeClr val="hlink"/>
              </a:buClr>
              <a:buFont typeface="Wingdings" pitchFamily="2" charset="2"/>
              <a:buNone/>
            </a:pPr>
            <a:r>
              <a:rPr lang="en-US" sz="1800" i="1" smtClean="0">
                <a:solidFill>
                  <a:schemeClr val="accent2"/>
                </a:solidFill>
              </a:rPr>
              <a:t> </a:t>
            </a:r>
          </a:p>
        </p:txBody>
      </p:sp>
      <p:graphicFrame>
        <p:nvGraphicFramePr>
          <p:cNvPr id="1168388" name="Group 4"/>
          <p:cNvGraphicFramePr>
            <a:graphicFrameLocks noGrp="1"/>
          </p:cNvGraphicFramePr>
          <p:nvPr>
            <p:ph sz="half" idx="2"/>
          </p:nvPr>
        </p:nvGraphicFramePr>
        <p:xfrm>
          <a:off x="4648200" y="1752600"/>
          <a:ext cx="4038600" cy="4373563"/>
        </p:xfrm>
        <a:graphic>
          <a:graphicData uri="http://schemas.openxmlformats.org/drawingml/2006/table">
            <a:tbl>
              <a:tblPr/>
              <a:tblGrid>
                <a:gridCol w="2019300"/>
                <a:gridCol w="2019300"/>
              </a:tblGrid>
              <a:tr h="7302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Key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record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270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R</a:t>
                      </a:r>
                      <a:r>
                        <a:rPr kumimoji="0" lang="en-US" sz="28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02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1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R</a:t>
                      </a:r>
                      <a:r>
                        <a:rPr kumimoji="0" lang="en-US" sz="28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286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2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R</a:t>
                      </a:r>
                      <a:r>
                        <a:rPr kumimoji="0" lang="en-US" sz="28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270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3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-2500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02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4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-2500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40065A2-8E1B-4CF6-8960-232D84CAE483}" type="datetime4">
              <a:rPr lang="en-US" smtClean="0"/>
              <a:t>October 17, 2012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ADBS: Storage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838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6838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6838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838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6838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6838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8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168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0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3ED5978-3078-48C8-BDEE-22B45138A171}" type="slidenum">
              <a:rPr lang="en-US" smtClean="0"/>
              <a:pPr/>
              <a:t>13</a:t>
            </a:fld>
            <a:endParaRPr lang="en-US" smtClean="0"/>
          </a:p>
        </p:txBody>
      </p:sp>
      <p:sp>
        <p:nvSpPr>
          <p:cNvPr id="1434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Example </a:t>
            </a:r>
          </a:p>
        </p:txBody>
      </p:sp>
      <p:sp>
        <p:nvSpPr>
          <p:cNvPr id="1169411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algn="just" eaLnBrk="1" hangingPunct="1">
              <a:buClr>
                <a:schemeClr val="hlink"/>
              </a:buClr>
              <a:buFont typeface="Wingdings" pitchFamily="2" charset="2"/>
              <a:buChar char="Ø"/>
            </a:pPr>
            <a:r>
              <a:rPr lang="en-US" sz="1600" smtClean="0"/>
              <a:t>Five employee records having empid </a:t>
            </a:r>
            <a:r>
              <a:rPr lang="en-US" sz="1600" smtClean="0">
                <a:solidFill>
                  <a:srgbClr val="0000CC"/>
                </a:solidFill>
              </a:rPr>
              <a:t>[0,1,2,3, 4]</a:t>
            </a:r>
            <a:r>
              <a:rPr lang="en-US" sz="1600" smtClean="0"/>
              <a:t> is key field.</a:t>
            </a:r>
          </a:p>
          <a:p>
            <a:pPr algn="just" eaLnBrk="1" hangingPunct="1">
              <a:buClr>
                <a:schemeClr val="hlink"/>
              </a:buClr>
              <a:buFont typeface="Wingdings" pitchFamily="2" charset="2"/>
              <a:buChar char="Ø"/>
            </a:pPr>
            <a:r>
              <a:rPr lang="en-US" sz="1600" smtClean="0"/>
              <a:t>Hash function is “</a:t>
            </a:r>
            <a:r>
              <a:rPr lang="en-US" sz="1600" i="1" smtClean="0">
                <a:solidFill>
                  <a:schemeClr val="accent2"/>
                </a:solidFill>
              </a:rPr>
              <a:t>mod 5”</a:t>
            </a:r>
          </a:p>
          <a:p>
            <a:pPr algn="just" eaLnBrk="1" hangingPunct="1">
              <a:buClr>
                <a:schemeClr val="hlink"/>
              </a:buClr>
              <a:buFont typeface="Wingdings" pitchFamily="2" charset="2"/>
              <a:buChar char="Ø"/>
            </a:pPr>
            <a:r>
              <a:rPr lang="en-US" sz="1600" i="1" smtClean="0"/>
              <a:t>The hash table is given.</a:t>
            </a:r>
          </a:p>
          <a:p>
            <a:pPr algn="just" eaLnBrk="1" hangingPunct="1">
              <a:buClr>
                <a:schemeClr val="hlink"/>
              </a:buClr>
              <a:buFont typeface="Wingdings" pitchFamily="2" charset="2"/>
              <a:buChar char="Ø"/>
            </a:pPr>
            <a:endParaRPr lang="en-US" sz="1600" i="1" smtClean="0"/>
          </a:p>
          <a:p>
            <a:pPr algn="just" eaLnBrk="1" hangingPunct="1">
              <a:buClr>
                <a:schemeClr val="hlink"/>
              </a:buClr>
              <a:buFont typeface="Wingdings" pitchFamily="2" charset="2"/>
              <a:buChar char="Ø"/>
            </a:pPr>
            <a:r>
              <a:rPr lang="en-US" sz="1600" i="1" smtClean="0">
                <a:solidFill>
                  <a:schemeClr val="accent2"/>
                </a:solidFill>
              </a:rPr>
              <a:t>Key mod 5 =  give the array index</a:t>
            </a:r>
          </a:p>
          <a:p>
            <a:pPr algn="just" eaLnBrk="1" hangingPunct="1">
              <a:buClr>
                <a:schemeClr val="hlink"/>
              </a:buClr>
              <a:buFont typeface="Wingdings" pitchFamily="2" charset="2"/>
              <a:buNone/>
            </a:pPr>
            <a:r>
              <a:rPr lang="en-US" sz="1600" i="1" smtClean="0">
                <a:solidFill>
                  <a:schemeClr val="accent2"/>
                </a:solidFill>
              </a:rPr>
              <a:t> </a:t>
            </a:r>
            <a:r>
              <a:rPr lang="en-US" sz="1400" i="1" smtClean="0">
                <a:solidFill>
                  <a:schemeClr val="accent2"/>
                </a:solidFill>
              </a:rPr>
              <a:t>0 mod 5 = 0</a:t>
            </a:r>
          </a:p>
          <a:p>
            <a:pPr algn="just" eaLnBrk="1" hangingPunct="1">
              <a:buClr>
                <a:schemeClr val="hlink"/>
              </a:buClr>
              <a:buFont typeface="Wingdings" pitchFamily="2" charset="2"/>
              <a:buNone/>
            </a:pPr>
            <a:r>
              <a:rPr lang="en-US" sz="1400" i="1" smtClean="0">
                <a:solidFill>
                  <a:schemeClr val="accent2"/>
                </a:solidFill>
              </a:rPr>
              <a:t>  then record goes to array index 0.</a:t>
            </a:r>
          </a:p>
          <a:p>
            <a:pPr algn="just" eaLnBrk="1" hangingPunct="1">
              <a:buClr>
                <a:schemeClr val="hlink"/>
              </a:buClr>
              <a:buFont typeface="Wingdings" pitchFamily="2" charset="2"/>
              <a:buNone/>
            </a:pPr>
            <a:r>
              <a:rPr lang="en-US" sz="1400" i="1" smtClean="0">
                <a:solidFill>
                  <a:schemeClr val="accent2"/>
                </a:solidFill>
              </a:rPr>
              <a:t> 1 mod 5 = 1</a:t>
            </a:r>
          </a:p>
          <a:p>
            <a:pPr algn="just" eaLnBrk="1" hangingPunct="1">
              <a:buClr>
                <a:schemeClr val="hlink"/>
              </a:buClr>
              <a:buFont typeface="Wingdings" pitchFamily="2" charset="2"/>
              <a:buNone/>
            </a:pPr>
            <a:r>
              <a:rPr lang="en-US" sz="1400" i="1" smtClean="0">
                <a:solidFill>
                  <a:schemeClr val="accent2"/>
                </a:solidFill>
              </a:rPr>
              <a:t>  then record goes to array index 1.</a:t>
            </a:r>
          </a:p>
          <a:p>
            <a:pPr algn="just" eaLnBrk="1" hangingPunct="1">
              <a:buClr>
                <a:schemeClr val="hlink"/>
              </a:buClr>
              <a:buFont typeface="Wingdings" pitchFamily="2" charset="2"/>
              <a:buNone/>
            </a:pPr>
            <a:r>
              <a:rPr lang="en-US" sz="1400" i="1" smtClean="0">
                <a:solidFill>
                  <a:schemeClr val="accent2"/>
                </a:solidFill>
              </a:rPr>
              <a:t> 2 mod 5 = 2</a:t>
            </a:r>
          </a:p>
          <a:p>
            <a:pPr algn="just" eaLnBrk="1" hangingPunct="1">
              <a:buClr>
                <a:schemeClr val="hlink"/>
              </a:buClr>
              <a:buFont typeface="Wingdings" pitchFamily="2" charset="2"/>
              <a:buNone/>
            </a:pPr>
            <a:r>
              <a:rPr lang="en-US" sz="1400" i="1" smtClean="0">
                <a:solidFill>
                  <a:schemeClr val="accent2"/>
                </a:solidFill>
              </a:rPr>
              <a:t>  then record goes to array index 2.</a:t>
            </a:r>
          </a:p>
          <a:p>
            <a:pPr algn="just" eaLnBrk="1" hangingPunct="1">
              <a:buClr>
                <a:schemeClr val="hlink"/>
              </a:buClr>
              <a:buFont typeface="Wingdings" pitchFamily="2" charset="2"/>
              <a:buNone/>
            </a:pPr>
            <a:r>
              <a:rPr lang="en-US" sz="1400" i="1" smtClean="0">
                <a:solidFill>
                  <a:schemeClr val="accent2"/>
                </a:solidFill>
              </a:rPr>
              <a:t> 3 mod 5 = 3</a:t>
            </a:r>
          </a:p>
          <a:p>
            <a:pPr algn="just" eaLnBrk="1" hangingPunct="1">
              <a:buClr>
                <a:schemeClr val="hlink"/>
              </a:buClr>
              <a:buFont typeface="Wingdings" pitchFamily="2" charset="2"/>
              <a:buNone/>
            </a:pPr>
            <a:r>
              <a:rPr lang="en-US" sz="1400" i="1" smtClean="0">
                <a:solidFill>
                  <a:schemeClr val="accent2"/>
                </a:solidFill>
              </a:rPr>
              <a:t>   then record goes to array index 3.</a:t>
            </a:r>
          </a:p>
          <a:p>
            <a:pPr algn="just" eaLnBrk="1" hangingPunct="1">
              <a:buClr>
                <a:schemeClr val="hlink"/>
              </a:buClr>
              <a:buFont typeface="Wingdings" pitchFamily="2" charset="2"/>
              <a:buNone/>
            </a:pPr>
            <a:r>
              <a:rPr lang="en-US" sz="1400" i="1" smtClean="0">
                <a:solidFill>
                  <a:schemeClr val="accent2"/>
                </a:solidFill>
              </a:rPr>
              <a:t> 4 mod 5 = 4</a:t>
            </a:r>
          </a:p>
          <a:p>
            <a:pPr algn="just" eaLnBrk="1" hangingPunct="1">
              <a:buClr>
                <a:schemeClr val="hlink"/>
              </a:buClr>
              <a:buFont typeface="Wingdings" pitchFamily="2" charset="2"/>
              <a:buNone/>
            </a:pPr>
            <a:r>
              <a:rPr lang="en-US" sz="1400" i="1" smtClean="0">
                <a:solidFill>
                  <a:schemeClr val="accent2"/>
                </a:solidFill>
              </a:rPr>
              <a:t>   then record goes to array index 4.</a:t>
            </a:r>
          </a:p>
        </p:txBody>
      </p:sp>
      <p:graphicFrame>
        <p:nvGraphicFramePr>
          <p:cNvPr id="1169412" name="Group 4"/>
          <p:cNvGraphicFramePr>
            <a:graphicFrameLocks noGrp="1"/>
          </p:cNvGraphicFramePr>
          <p:nvPr>
            <p:ph sz="half" idx="2"/>
          </p:nvPr>
        </p:nvGraphicFramePr>
        <p:xfrm>
          <a:off x="4648200" y="1752600"/>
          <a:ext cx="4038600" cy="4373563"/>
        </p:xfrm>
        <a:graphic>
          <a:graphicData uri="http://schemas.openxmlformats.org/drawingml/2006/table">
            <a:tbl>
              <a:tblPr/>
              <a:tblGrid>
                <a:gridCol w="2019300"/>
                <a:gridCol w="2019300"/>
              </a:tblGrid>
              <a:tr h="7302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Key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record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270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R</a:t>
                      </a:r>
                      <a:r>
                        <a:rPr kumimoji="0" lang="en-US" sz="28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02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1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R</a:t>
                      </a:r>
                      <a:r>
                        <a:rPr kumimoji="0" lang="en-US" sz="28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286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2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R</a:t>
                      </a:r>
                      <a:r>
                        <a:rPr kumimoji="0" lang="en-US" sz="28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270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3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R</a:t>
                      </a:r>
                      <a:r>
                        <a:rPr kumimoji="0" lang="en-US" sz="28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02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4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R</a:t>
                      </a:r>
                      <a:r>
                        <a:rPr kumimoji="0" lang="en-US" sz="28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A647A39-2A15-42A9-9AA5-4EB425AD8830}" type="datetime4">
              <a:rPr lang="en-US" smtClean="0"/>
              <a:t>October 17, 2012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ADBS: Storage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941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6941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6941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941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6941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6941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941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6941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6941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941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6941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6941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9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169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>
                <a:solidFill>
                  <a:schemeClr val="bg1"/>
                </a:solidFill>
              </a:rPr>
              <a:t>Load Factor</a:t>
            </a:r>
          </a:p>
        </p:txBody>
      </p:sp>
      <p:sp>
        <p:nvSpPr>
          <p:cNvPr id="15363" name="Content Placeholder 8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z="2000" dirty="0" smtClean="0">
                <a:solidFill>
                  <a:schemeClr val="bg1"/>
                </a:solidFill>
              </a:rPr>
              <a:t>The performance of most collision resolution methods does not depend directly on the number </a:t>
            </a:r>
            <a:r>
              <a:rPr lang="en-US" sz="2000" i="1" dirty="0" smtClean="0">
                <a:solidFill>
                  <a:schemeClr val="bg1"/>
                </a:solidFill>
              </a:rPr>
              <a:t>n</a:t>
            </a:r>
            <a:r>
              <a:rPr lang="en-US" sz="2000" dirty="0" smtClean="0">
                <a:solidFill>
                  <a:schemeClr val="bg1"/>
                </a:solidFill>
              </a:rPr>
              <a:t> of stored entries, but depends strongly on the table's </a:t>
            </a:r>
            <a:r>
              <a:rPr lang="en-US" sz="2000" i="1" dirty="0" smtClean="0">
                <a:solidFill>
                  <a:schemeClr val="bg1"/>
                </a:solidFill>
              </a:rPr>
              <a:t>load factor</a:t>
            </a:r>
            <a:r>
              <a:rPr lang="en-US" sz="2000" dirty="0" smtClean="0">
                <a:solidFill>
                  <a:schemeClr val="bg1"/>
                </a:solidFill>
              </a:rPr>
              <a:t>, the ratio </a:t>
            </a:r>
            <a:r>
              <a:rPr lang="en-US" sz="2000" i="1" dirty="0" smtClean="0">
                <a:solidFill>
                  <a:schemeClr val="bg1"/>
                </a:solidFill>
              </a:rPr>
              <a:t>n/s</a:t>
            </a:r>
            <a:r>
              <a:rPr lang="en-US" sz="2000" dirty="0" smtClean="0">
                <a:solidFill>
                  <a:schemeClr val="bg1"/>
                </a:solidFill>
              </a:rPr>
              <a:t> between </a:t>
            </a:r>
            <a:r>
              <a:rPr lang="en-US" sz="2000" i="1" dirty="0" smtClean="0">
                <a:solidFill>
                  <a:schemeClr val="bg1"/>
                </a:solidFill>
              </a:rPr>
              <a:t>n </a:t>
            </a:r>
            <a:r>
              <a:rPr lang="en-US" sz="2000" dirty="0" smtClean="0">
                <a:solidFill>
                  <a:schemeClr val="bg1"/>
                </a:solidFill>
              </a:rPr>
              <a:t>and the size </a:t>
            </a:r>
            <a:r>
              <a:rPr lang="en-US" sz="2000" i="1" dirty="0" smtClean="0">
                <a:solidFill>
                  <a:schemeClr val="bg1"/>
                </a:solidFill>
              </a:rPr>
              <a:t>s</a:t>
            </a:r>
            <a:r>
              <a:rPr lang="en-US" sz="2000" dirty="0" smtClean="0">
                <a:solidFill>
                  <a:schemeClr val="bg1"/>
                </a:solidFill>
              </a:rPr>
              <a:t> of its bucket array. With a good hash function, the average lookup cost is nearly constant as the load factor increases from 0 up to 0.7 or so. Beyond that point, the probability of collisions and the cost of handling them increases.</a:t>
            </a:r>
          </a:p>
          <a:p>
            <a:pPr eaLnBrk="1" hangingPunct="1"/>
            <a:endParaRPr lang="en-US" sz="2000" dirty="0" smtClean="0">
              <a:solidFill>
                <a:schemeClr val="bg1"/>
              </a:solidFill>
            </a:endParaRPr>
          </a:p>
          <a:p>
            <a:pPr eaLnBrk="1" hangingPunct="1"/>
            <a:r>
              <a:rPr lang="en-US" sz="2000" dirty="0" smtClean="0">
                <a:solidFill>
                  <a:schemeClr val="bg1"/>
                </a:solidFill>
              </a:rPr>
              <a:t>On the other hand, as the load factor approaches zero, the size of the hash table increases with little improvement in the search cost, and memory is wasted.</a:t>
            </a:r>
          </a:p>
          <a:p>
            <a:pPr eaLnBrk="1" hangingPunct="1"/>
            <a:endParaRPr lang="en-US" sz="2000" dirty="0" smtClean="0"/>
          </a:p>
        </p:txBody>
      </p:sp>
      <p:sp>
        <p:nvSpPr>
          <p:cNvPr id="15366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149A30B-07FB-42B5-9CA1-E2EC53F33897}" type="slidenum">
              <a:rPr lang="en-US" smtClean="0"/>
              <a:pPr/>
              <a:t>14</a:t>
            </a:fld>
            <a:endParaRPr lang="en-US" smtClean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A1F551D-AB3C-45D5-BE2A-FC6AA41B1610}" type="datetime4">
              <a:rPr lang="en-US" smtClean="0"/>
              <a:t>October 17, 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ADBS: Storage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44E3A6CB-73EA-43D8-99AE-A548E90438EB}" type="slidenum">
              <a:rPr lang="en-US" smtClean="0"/>
              <a:pPr/>
              <a:t>15</a:t>
            </a:fld>
            <a:endParaRPr lang="en-US" smtClean="0"/>
          </a:p>
        </p:txBody>
      </p:sp>
      <p:sp>
        <p:nvSpPr>
          <p:cNvPr id="16389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15962"/>
          </a:xfrm>
        </p:spPr>
        <p:txBody>
          <a:bodyPr/>
          <a:lstStyle/>
          <a:p>
            <a:pPr eaLnBrk="1" hangingPunct="1"/>
            <a:r>
              <a:rPr lang="en-US" sz="3200" smtClean="0"/>
              <a:t>Problem with Hashing</a:t>
            </a:r>
          </a:p>
        </p:txBody>
      </p:sp>
      <p:sp>
        <p:nvSpPr>
          <p:cNvPr id="1171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143000"/>
            <a:ext cx="8229600" cy="4983163"/>
          </a:xfrm>
        </p:spPr>
        <p:txBody>
          <a:bodyPr/>
          <a:lstStyle/>
          <a:p>
            <a:pPr algn="just" eaLnBrk="1" hangingPunct="1">
              <a:buClr>
                <a:schemeClr val="hlink"/>
              </a:buClr>
              <a:buFont typeface="Wingdings" pitchFamily="2" charset="2"/>
              <a:buChar char="Ø"/>
            </a:pPr>
            <a:r>
              <a:rPr lang="en-US" sz="2000" smtClean="0"/>
              <a:t>The problem with most hashing functions is that they do not guarantee that distinct values will hash to distinct addresses</a:t>
            </a:r>
          </a:p>
          <a:p>
            <a:pPr algn="just" eaLnBrk="1" hangingPunct="1">
              <a:buClr>
                <a:schemeClr val="hlink"/>
              </a:buClr>
              <a:buFont typeface="Wingdings" pitchFamily="2" charset="2"/>
              <a:buChar char="Ø"/>
            </a:pPr>
            <a:r>
              <a:rPr lang="en-US" sz="2000" smtClean="0"/>
              <a:t>Because the hash field space-the number of possible values a hash field can take-is usually much larger than the address space-the number of available addresses for records.</a:t>
            </a:r>
          </a:p>
          <a:p>
            <a:pPr algn="just" eaLnBrk="1" hangingPunct="1">
              <a:buClr>
                <a:schemeClr val="hlink"/>
              </a:buClr>
              <a:buFont typeface="Wingdings" pitchFamily="2" charset="2"/>
              <a:buChar char="Ø"/>
            </a:pPr>
            <a:r>
              <a:rPr lang="en-US" sz="2000" smtClean="0"/>
              <a:t>The hashing function maps the hash field space to the address space.</a:t>
            </a:r>
          </a:p>
          <a:p>
            <a:pPr algn="just" eaLnBrk="1" hangingPunct="1">
              <a:buClr>
                <a:schemeClr val="hlink"/>
              </a:buClr>
              <a:buFont typeface="Wingdings" pitchFamily="2" charset="2"/>
              <a:buChar char="Ø"/>
            </a:pPr>
            <a:r>
              <a:rPr lang="en-US" sz="2000" smtClean="0"/>
              <a:t>A collision occurs when the hash field value of a record that is being inserted hashes to an address that already contains a different record. </a:t>
            </a:r>
          </a:p>
          <a:p>
            <a:pPr algn="just" eaLnBrk="1" hangingPunct="1">
              <a:buClr>
                <a:schemeClr val="hlink"/>
              </a:buClr>
              <a:buFont typeface="Wingdings" pitchFamily="2" charset="2"/>
              <a:buChar char="Ø"/>
            </a:pPr>
            <a:r>
              <a:rPr lang="en-US" sz="2000" smtClean="0"/>
              <a:t>In this situation, we must insert the new record in some other position, since its hash address is occupied. The process of finding another position is called collision resolution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7C727D3-8F36-4D66-9E8A-0E4D678DB793}" type="datetime4">
              <a:rPr lang="en-US" smtClean="0"/>
              <a:t>October 17, 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ADBS: Storage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1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71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71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1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71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71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1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71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71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1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71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71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1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71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71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2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88E8716-D327-4FA2-90FB-688C894D1B53}" type="slidenum">
              <a:rPr lang="en-US" smtClean="0"/>
              <a:pPr/>
              <a:t>16</a:t>
            </a:fld>
            <a:endParaRPr lang="en-US" smtClean="0"/>
          </a:p>
        </p:txBody>
      </p:sp>
      <p:sp>
        <p:nvSpPr>
          <p:cNvPr id="1741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Example </a:t>
            </a:r>
          </a:p>
        </p:txBody>
      </p:sp>
      <p:sp>
        <p:nvSpPr>
          <p:cNvPr id="17414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algn="just" eaLnBrk="1" hangingPunct="1">
              <a:buClr>
                <a:schemeClr val="hlink"/>
              </a:buClr>
              <a:buFont typeface="Wingdings" pitchFamily="2" charset="2"/>
              <a:buChar char="Ø"/>
            </a:pPr>
            <a:r>
              <a:rPr lang="en-US" sz="1600" smtClean="0"/>
              <a:t>Five employee records having empid </a:t>
            </a:r>
            <a:r>
              <a:rPr lang="en-US" sz="1600" smtClean="0">
                <a:solidFill>
                  <a:srgbClr val="0000CC"/>
                </a:solidFill>
              </a:rPr>
              <a:t>[0,1,2,3, 4]</a:t>
            </a:r>
            <a:r>
              <a:rPr lang="en-US" sz="1600" smtClean="0"/>
              <a:t> is key field.</a:t>
            </a:r>
          </a:p>
          <a:p>
            <a:pPr algn="just" eaLnBrk="1" hangingPunct="1">
              <a:buClr>
                <a:schemeClr val="hlink"/>
              </a:buClr>
              <a:buFont typeface="Wingdings" pitchFamily="2" charset="2"/>
              <a:buChar char="Ø"/>
            </a:pPr>
            <a:r>
              <a:rPr lang="en-US" sz="1600" smtClean="0"/>
              <a:t>Hash function is “</a:t>
            </a:r>
            <a:r>
              <a:rPr lang="en-US" sz="1600" i="1" smtClean="0">
                <a:solidFill>
                  <a:schemeClr val="accent2"/>
                </a:solidFill>
              </a:rPr>
              <a:t>mod 5”</a:t>
            </a:r>
          </a:p>
          <a:p>
            <a:pPr algn="just" eaLnBrk="1" hangingPunct="1">
              <a:buClr>
                <a:schemeClr val="hlink"/>
              </a:buClr>
              <a:buFont typeface="Wingdings" pitchFamily="2" charset="2"/>
              <a:buChar char="Ø"/>
            </a:pPr>
            <a:r>
              <a:rPr lang="en-US" sz="1600" i="1" smtClean="0"/>
              <a:t>The hash table is given.</a:t>
            </a:r>
          </a:p>
          <a:p>
            <a:pPr algn="just" eaLnBrk="1" hangingPunct="1">
              <a:buClr>
                <a:schemeClr val="hlink"/>
              </a:buClr>
              <a:buFont typeface="Wingdings" pitchFamily="2" charset="2"/>
              <a:buChar char="Ø"/>
            </a:pPr>
            <a:endParaRPr lang="en-US" sz="1600" i="1" smtClean="0"/>
          </a:p>
          <a:p>
            <a:pPr algn="just" eaLnBrk="1" hangingPunct="1">
              <a:buClr>
                <a:schemeClr val="hlink"/>
              </a:buClr>
              <a:buFont typeface="Wingdings" pitchFamily="2" charset="2"/>
              <a:buChar char="Ø"/>
            </a:pPr>
            <a:r>
              <a:rPr lang="en-US" sz="1600" i="1" smtClean="0">
                <a:solidFill>
                  <a:schemeClr val="accent2"/>
                </a:solidFill>
              </a:rPr>
              <a:t>Key mod 5 =  give the array index</a:t>
            </a:r>
          </a:p>
          <a:p>
            <a:pPr algn="just" eaLnBrk="1" hangingPunct="1">
              <a:buClr>
                <a:schemeClr val="hlink"/>
              </a:buClr>
              <a:buFont typeface="Wingdings" pitchFamily="2" charset="2"/>
              <a:buNone/>
            </a:pPr>
            <a:r>
              <a:rPr lang="en-US" sz="1600" i="1" smtClean="0">
                <a:solidFill>
                  <a:schemeClr val="accent2"/>
                </a:solidFill>
              </a:rPr>
              <a:t> </a:t>
            </a:r>
            <a:r>
              <a:rPr lang="en-US" sz="1400" i="1" smtClean="0">
                <a:solidFill>
                  <a:schemeClr val="accent2"/>
                </a:solidFill>
              </a:rPr>
              <a:t>0 mod 5 = 0</a:t>
            </a:r>
          </a:p>
          <a:p>
            <a:pPr algn="just" eaLnBrk="1" hangingPunct="1">
              <a:buClr>
                <a:schemeClr val="hlink"/>
              </a:buClr>
              <a:buFont typeface="Wingdings" pitchFamily="2" charset="2"/>
              <a:buNone/>
            </a:pPr>
            <a:r>
              <a:rPr lang="en-US" sz="1400" i="1" smtClean="0">
                <a:solidFill>
                  <a:schemeClr val="accent2"/>
                </a:solidFill>
              </a:rPr>
              <a:t>  then record goes to array index 0.</a:t>
            </a:r>
          </a:p>
          <a:p>
            <a:pPr algn="just" eaLnBrk="1" hangingPunct="1">
              <a:buClr>
                <a:schemeClr val="hlink"/>
              </a:buClr>
              <a:buFont typeface="Wingdings" pitchFamily="2" charset="2"/>
              <a:buNone/>
            </a:pPr>
            <a:r>
              <a:rPr lang="en-US" sz="1400" i="1" smtClean="0">
                <a:solidFill>
                  <a:schemeClr val="accent2"/>
                </a:solidFill>
              </a:rPr>
              <a:t> 1 mod 5 = 1</a:t>
            </a:r>
          </a:p>
          <a:p>
            <a:pPr algn="just" eaLnBrk="1" hangingPunct="1">
              <a:buClr>
                <a:schemeClr val="hlink"/>
              </a:buClr>
              <a:buFont typeface="Wingdings" pitchFamily="2" charset="2"/>
              <a:buNone/>
            </a:pPr>
            <a:r>
              <a:rPr lang="en-US" sz="1400" i="1" smtClean="0">
                <a:solidFill>
                  <a:schemeClr val="accent2"/>
                </a:solidFill>
              </a:rPr>
              <a:t>  then record goes to array index 1.</a:t>
            </a:r>
          </a:p>
          <a:p>
            <a:pPr algn="just" eaLnBrk="1" hangingPunct="1">
              <a:buClr>
                <a:schemeClr val="hlink"/>
              </a:buClr>
              <a:buFont typeface="Wingdings" pitchFamily="2" charset="2"/>
              <a:buNone/>
            </a:pPr>
            <a:r>
              <a:rPr lang="en-US" sz="1400" i="1" smtClean="0">
                <a:solidFill>
                  <a:schemeClr val="accent2"/>
                </a:solidFill>
              </a:rPr>
              <a:t> 2 mod 5 = 2</a:t>
            </a:r>
          </a:p>
          <a:p>
            <a:pPr algn="just" eaLnBrk="1" hangingPunct="1">
              <a:buClr>
                <a:schemeClr val="hlink"/>
              </a:buClr>
              <a:buFont typeface="Wingdings" pitchFamily="2" charset="2"/>
              <a:buNone/>
            </a:pPr>
            <a:r>
              <a:rPr lang="en-US" sz="1400" i="1" smtClean="0">
                <a:solidFill>
                  <a:schemeClr val="accent2"/>
                </a:solidFill>
              </a:rPr>
              <a:t>  then record goes to array index 2.</a:t>
            </a:r>
          </a:p>
          <a:p>
            <a:pPr algn="just" eaLnBrk="1" hangingPunct="1">
              <a:buClr>
                <a:schemeClr val="hlink"/>
              </a:buClr>
              <a:buFont typeface="Wingdings" pitchFamily="2" charset="2"/>
              <a:buNone/>
            </a:pPr>
            <a:r>
              <a:rPr lang="en-US" sz="1400" i="1" smtClean="0">
                <a:solidFill>
                  <a:schemeClr val="accent2"/>
                </a:solidFill>
              </a:rPr>
              <a:t> 3 mod 5 = 3</a:t>
            </a:r>
          </a:p>
          <a:p>
            <a:pPr algn="just" eaLnBrk="1" hangingPunct="1">
              <a:buClr>
                <a:schemeClr val="hlink"/>
              </a:buClr>
              <a:buFont typeface="Wingdings" pitchFamily="2" charset="2"/>
              <a:buNone/>
            </a:pPr>
            <a:r>
              <a:rPr lang="en-US" sz="1400" i="1" smtClean="0">
                <a:solidFill>
                  <a:schemeClr val="accent2"/>
                </a:solidFill>
              </a:rPr>
              <a:t>   then record goes to array index 3.</a:t>
            </a:r>
          </a:p>
          <a:p>
            <a:pPr algn="just" eaLnBrk="1" hangingPunct="1">
              <a:buClr>
                <a:schemeClr val="hlink"/>
              </a:buClr>
              <a:buFont typeface="Wingdings" pitchFamily="2" charset="2"/>
              <a:buNone/>
            </a:pPr>
            <a:r>
              <a:rPr lang="en-US" sz="1400" i="1" smtClean="0">
                <a:solidFill>
                  <a:schemeClr val="accent2"/>
                </a:solidFill>
              </a:rPr>
              <a:t> </a:t>
            </a:r>
          </a:p>
        </p:txBody>
      </p:sp>
      <p:graphicFrame>
        <p:nvGraphicFramePr>
          <p:cNvPr id="1176580" name="Group 4"/>
          <p:cNvGraphicFramePr>
            <a:graphicFrameLocks noGrp="1"/>
          </p:cNvGraphicFramePr>
          <p:nvPr>
            <p:ph sz="half" idx="2"/>
          </p:nvPr>
        </p:nvGraphicFramePr>
        <p:xfrm>
          <a:off x="4648200" y="1752600"/>
          <a:ext cx="4038600" cy="4373563"/>
        </p:xfrm>
        <a:graphic>
          <a:graphicData uri="http://schemas.openxmlformats.org/drawingml/2006/table">
            <a:tbl>
              <a:tblPr/>
              <a:tblGrid>
                <a:gridCol w="2019300"/>
                <a:gridCol w="2019300"/>
              </a:tblGrid>
              <a:tr h="7302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Key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record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270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R</a:t>
                      </a:r>
                      <a:r>
                        <a:rPr kumimoji="0" lang="en-US" sz="28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02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1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R</a:t>
                      </a:r>
                      <a:r>
                        <a:rPr kumimoji="0" lang="en-US" sz="28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286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2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R</a:t>
                      </a:r>
                      <a:r>
                        <a:rPr kumimoji="0" lang="en-US" sz="28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270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3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R</a:t>
                      </a:r>
                      <a:r>
                        <a:rPr kumimoji="0" lang="en-US" sz="28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02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4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-2500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7C02C98-62F7-4EA6-BA6F-5B55284F5E61}" type="datetime4">
              <a:rPr lang="en-US" smtClean="0"/>
              <a:t>October 17, 2012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ADBS: Storage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9C703DE-24DD-452C-B3D9-3EBD0C11DDC8}" type="slidenum">
              <a:rPr lang="en-US" smtClean="0"/>
              <a:pPr/>
              <a:t>17</a:t>
            </a:fld>
            <a:endParaRPr lang="en-US" smtClean="0"/>
          </a:p>
        </p:txBody>
      </p:sp>
      <p:sp>
        <p:nvSpPr>
          <p:cNvPr id="1843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Example </a:t>
            </a:r>
          </a:p>
        </p:txBody>
      </p:sp>
      <p:sp>
        <p:nvSpPr>
          <p:cNvPr id="1178627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algn="just" eaLnBrk="1" hangingPunct="1">
              <a:buClr>
                <a:schemeClr val="hlink"/>
              </a:buClr>
              <a:buFont typeface="Wingdings" pitchFamily="2" charset="2"/>
              <a:buChar char="Ø"/>
            </a:pPr>
            <a:r>
              <a:rPr lang="en-US" sz="1600" smtClean="0"/>
              <a:t>Five employee records having empid </a:t>
            </a:r>
            <a:r>
              <a:rPr lang="en-US" sz="1600" smtClean="0">
                <a:solidFill>
                  <a:srgbClr val="0000CC"/>
                </a:solidFill>
              </a:rPr>
              <a:t>[0,1,2,3, 4]</a:t>
            </a:r>
            <a:r>
              <a:rPr lang="en-US" sz="1600" smtClean="0"/>
              <a:t> is key field.</a:t>
            </a:r>
          </a:p>
          <a:p>
            <a:pPr algn="just" eaLnBrk="1" hangingPunct="1">
              <a:buClr>
                <a:schemeClr val="hlink"/>
              </a:buClr>
              <a:buFont typeface="Wingdings" pitchFamily="2" charset="2"/>
              <a:buChar char="Ø"/>
            </a:pPr>
            <a:r>
              <a:rPr lang="en-US" sz="1600" smtClean="0"/>
              <a:t>Hash function is “</a:t>
            </a:r>
            <a:r>
              <a:rPr lang="en-US" sz="1600" i="1" smtClean="0">
                <a:solidFill>
                  <a:schemeClr val="accent2"/>
                </a:solidFill>
              </a:rPr>
              <a:t>mod 5”</a:t>
            </a:r>
          </a:p>
          <a:p>
            <a:pPr algn="just" eaLnBrk="1" hangingPunct="1">
              <a:buClr>
                <a:schemeClr val="hlink"/>
              </a:buClr>
              <a:buFont typeface="Wingdings" pitchFamily="2" charset="2"/>
              <a:buChar char="Ø"/>
            </a:pPr>
            <a:r>
              <a:rPr lang="en-US" sz="1600" i="1" smtClean="0"/>
              <a:t>The hash table is given.</a:t>
            </a:r>
          </a:p>
          <a:p>
            <a:pPr algn="just" eaLnBrk="1" hangingPunct="1">
              <a:buClr>
                <a:schemeClr val="hlink"/>
              </a:buClr>
              <a:buFont typeface="Wingdings" pitchFamily="2" charset="2"/>
              <a:buChar char="Ø"/>
            </a:pPr>
            <a:endParaRPr lang="en-US" sz="1600" i="1" smtClean="0"/>
          </a:p>
          <a:p>
            <a:pPr algn="just" eaLnBrk="1" hangingPunct="1">
              <a:buClr>
                <a:schemeClr val="hlink"/>
              </a:buClr>
              <a:buFont typeface="Wingdings" pitchFamily="2" charset="2"/>
              <a:buChar char="Ø"/>
            </a:pPr>
            <a:r>
              <a:rPr lang="en-US" sz="1600" i="1" smtClean="0">
                <a:solidFill>
                  <a:schemeClr val="accent2"/>
                </a:solidFill>
              </a:rPr>
              <a:t>Key mod 5 =  give the array index</a:t>
            </a:r>
          </a:p>
          <a:p>
            <a:pPr algn="just" eaLnBrk="1" hangingPunct="1">
              <a:buClr>
                <a:schemeClr val="hlink"/>
              </a:buClr>
              <a:buFont typeface="Wingdings" pitchFamily="2" charset="2"/>
              <a:buNone/>
            </a:pPr>
            <a:r>
              <a:rPr lang="en-US" sz="1600" i="1" smtClean="0">
                <a:solidFill>
                  <a:schemeClr val="accent2"/>
                </a:solidFill>
              </a:rPr>
              <a:t> </a:t>
            </a:r>
            <a:r>
              <a:rPr lang="en-US" sz="1400" i="1" smtClean="0">
                <a:solidFill>
                  <a:schemeClr val="accent2"/>
                </a:solidFill>
              </a:rPr>
              <a:t>0 mod 5 = 0</a:t>
            </a:r>
          </a:p>
          <a:p>
            <a:pPr algn="just" eaLnBrk="1" hangingPunct="1">
              <a:buClr>
                <a:schemeClr val="hlink"/>
              </a:buClr>
              <a:buFont typeface="Wingdings" pitchFamily="2" charset="2"/>
              <a:buNone/>
            </a:pPr>
            <a:r>
              <a:rPr lang="en-US" sz="1400" i="1" smtClean="0">
                <a:solidFill>
                  <a:schemeClr val="accent2"/>
                </a:solidFill>
              </a:rPr>
              <a:t>  then record goes to array index 0.</a:t>
            </a:r>
          </a:p>
          <a:p>
            <a:pPr algn="just" eaLnBrk="1" hangingPunct="1">
              <a:buClr>
                <a:schemeClr val="hlink"/>
              </a:buClr>
              <a:buFont typeface="Wingdings" pitchFamily="2" charset="2"/>
              <a:buNone/>
            </a:pPr>
            <a:r>
              <a:rPr lang="en-US" sz="1400" i="1" smtClean="0">
                <a:solidFill>
                  <a:schemeClr val="accent2"/>
                </a:solidFill>
              </a:rPr>
              <a:t> 1 mod 5 = 1</a:t>
            </a:r>
          </a:p>
          <a:p>
            <a:pPr algn="just" eaLnBrk="1" hangingPunct="1">
              <a:buClr>
                <a:schemeClr val="hlink"/>
              </a:buClr>
              <a:buFont typeface="Wingdings" pitchFamily="2" charset="2"/>
              <a:buNone/>
            </a:pPr>
            <a:r>
              <a:rPr lang="en-US" sz="1400" i="1" smtClean="0">
                <a:solidFill>
                  <a:schemeClr val="accent2"/>
                </a:solidFill>
              </a:rPr>
              <a:t>  then record goes to array index 1.</a:t>
            </a:r>
          </a:p>
          <a:p>
            <a:pPr algn="just" eaLnBrk="1" hangingPunct="1">
              <a:buClr>
                <a:schemeClr val="hlink"/>
              </a:buClr>
              <a:buFont typeface="Wingdings" pitchFamily="2" charset="2"/>
              <a:buNone/>
            </a:pPr>
            <a:r>
              <a:rPr lang="en-US" sz="1400" i="1" smtClean="0">
                <a:solidFill>
                  <a:schemeClr val="accent2"/>
                </a:solidFill>
              </a:rPr>
              <a:t> 2 mod 5 = 2</a:t>
            </a:r>
          </a:p>
          <a:p>
            <a:pPr algn="just" eaLnBrk="1" hangingPunct="1">
              <a:buClr>
                <a:schemeClr val="hlink"/>
              </a:buClr>
              <a:buFont typeface="Wingdings" pitchFamily="2" charset="2"/>
              <a:buNone/>
            </a:pPr>
            <a:r>
              <a:rPr lang="en-US" sz="1400" i="1" smtClean="0">
                <a:solidFill>
                  <a:schemeClr val="accent2"/>
                </a:solidFill>
              </a:rPr>
              <a:t>  then record goes to array index 2.</a:t>
            </a:r>
          </a:p>
          <a:p>
            <a:pPr algn="just" eaLnBrk="1" hangingPunct="1">
              <a:buClr>
                <a:schemeClr val="hlink"/>
              </a:buClr>
              <a:buFont typeface="Wingdings" pitchFamily="2" charset="2"/>
              <a:buNone/>
            </a:pPr>
            <a:r>
              <a:rPr lang="en-US" sz="1400" i="1" smtClean="0">
                <a:solidFill>
                  <a:schemeClr val="accent2"/>
                </a:solidFill>
              </a:rPr>
              <a:t> 3 mod 5 = 3</a:t>
            </a:r>
          </a:p>
          <a:p>
            <a:pPr algn="just" eaLnBrk="1" hangingPunct="1">
              <a:buClr>
                <a:schemeClr val="hlink"/>
              </a:buClr>
              <a:buFont typeface="Wingdings" pitchFamily="2" charset="2"/>
              <a:buNone/>
            </a:pPr>
            <a:r>
              <a:rPr lang="en-US" sz="1400" i="1" smtClean="0">
                <a:solidFill>
                  <a:schemeClr val="accent2"/>
                </a:solidFill>
              </a:rPr>
              <a:t>   then record goes to array index 3.</a:t>
            </a:r>
          </a:p>
          <a:p>
            <a:pPr algn="just" eaLnBrk="1" hangingPunct="1">
              <a:buClr>
                <a:schemeClr val="hlink"/>
              </a:buClr>
              <a:buFont typeface="Wingdings" pitchFamily="2" charset="2"/>
              <a:buNone/>
            </a:pPr>
            <a:r>
              <a:rPr lang="en-US" sz="1400" i="1" smtClean="0">
                <a:solidFill>
                  <a:schemeClr val="accent2"/>
                </a:solidFill>
              </a:rPr>
              <a:t> 18 mod 5 = 3</a:t>
            </a:r>
          </a:p>
          <a:p>
            <a:pPr algn="just" eaLnBrk="1" hangingPunct="1">
              <a:buClr>
                <a:schemeClr val="hlink"/>
              </a:buClr>
              <a:buFont typeface="Wingdings" pitchFamily="2" charset="2"/>
              <a:buNone/>
            </a:pPr>
            <a:r>
              <a:rPr lang="en-US" sz="1400" i="1" smtClean="0">
                <a:solidFill>
                  <a:schemeClr val="accent2"/>
                </a:solidFill>
              </a:rPr>
              <a:t>   then record goes to array index 3.</a:t>
            </a:r>
          </a:p>
        </p:txBody>
      </p:sp>
      <p:graphicFrame>
        <p:nvGraphicFramePr>
          <p:cNvPr id="1178628" name="Group 4"/>
          <p:cNvGraphicFramePr>
            <a:graphicFrameLocks noGrp="1"/>
          </p:cNvGraphicFramePr>
          <p:nvPr>
            <p:ph sz="half" idx="2"/>
          </p:nvPr>
        </p:nvGraphicFramePr>
        <p:xfrm>
          <a:off x="4648200" y="1752600"/>
          <a:ext cx="4038600" cy="4373563"/>
        </p:xfrm>
        <a:graphic>
          <a:graphicData uri="http://schemas.openxmlformats.org/drawingml/2006/table">
            <a:tbl>
              <a:tblPr/>
              <a:tblGrid>
                <a:gridCol w="2019300"/>
                <a:gridCol w="2019300"/>
              </a:tblGrid>
              <a:tr h="7302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Key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record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270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R</a:t>
                      </a:r>
                      <a:r>
                        <a:rPr kumimoji="0" lang="en-US" sz="28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02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1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R</a:t>
                      </a:r>
                      <a:r>
                        <a:rPr kumimoji="0" lang="en-US" sz="28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286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2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R</a:t>
                      </a:r>
                      <a:r>
                        <a:rPr kumimoji="0" lang="en-US" sz="28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270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3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Arial" pitchFamily="34" charset="0"/>
                        </a:rPr>
                        <a:t>R</a:t>
                      </a:r>
                      <a:r>
                        <a:rPr kumimoji="0" lang="en-US" sz="28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Arial" pitchFamily="34" charset="0"/>
                        </a:rPr>
                        <a:t>3</a:t>
                      </a: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Arial" pitchFamily="34" charset="0"/>
                        </a:rPr>
                        <a:t>/R4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02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4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-2500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E4D1B15-86F4-4FBD-A346-C3A099ED6DE8}" type="datetime4">
              <a:rPr lang="en-US" smtClean="0"/>
              <a:t>October 17, 2012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ADBS: Storage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862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7862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7862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862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7862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7862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8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178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F30C98D1-F576-4A0F-BECE-3301EFDFC751}" type="slidenum">
              <a:rPr lang="en-US" smtClean="0"/>
              <a:pPr/>
              <a:t>18</a:t>
            </a:fld>
            <a:endParaRPr lang="en-US" smtClean="0"/>
          </a:p>
        </p:txBody>
      </p:sp>
      <p:sp>
        <p:nvSpPr>
          <p:cNvPr id="20485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563562"/>
          </a:xfrm>
        </p:spPr>
        <p:txBody>
          <a:bodyPr/>
          <a:lstStyle/>
          <a:p>
            <a:pPr eaLnBrk="1" hangingPunct="1"/>
            <a:r>
              <a:rPr lang="en-US" sz="2800" smtClean="0"/>
              <a:t>Collision Resolution</a:t>
            </a:r>
          </a:p>
        </p:txBody>
      </p:sp>
      <p:sp>
        <p:nvSpPr>
          <p:cNvPr id="2048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990600"/>
            <a:ext cx="8229600" cy="5135563"/>
          </a:xfrm>
        </p:spPr>
        <p:txBody>
          <a:bodyPr/>
          <a:lstStyle/>
          <a:p>
            <a:pPr algn="just" eaLnBrk="1" hangingPunct="1">
              <a:buClr>
                <a:schemeClr val="hlink"/>
              </a:buClr>
              <a:buFont typeface="Wingdings" pitchFamily="2" charset="2"/>
              <a:buChar char="Ø"/>
            </a:pPr>
            <a:r>
              <a:rPr lang="en-US" sz="2000" i="1" smtClean="0">
                <a:solidFill>
                  <a:schemeClr val="accent2"/>
                </a:solidFill>
              </a:rPr>
              <a:t>Open addressing</a:t>
            </a:r>
            <a:r>
              <a:rPr lang="en-US" sz="2000" i="1" smtClean="0"/>
              <a:t>: </a:t>
            </a:r>
            <a:r>
              <a:rPr lang="en-US" sz="2000" smtClean="0"/>
              <a:t>Proceeding from the occupied position specified by the hash address, the program checks the subsequent positions in order until an unused (empty) position is found.</a:t>
            </a:r>
          </a:p>
        </p:txBody>
      </p:sp>
      <p:pic>
        <p:nvPicPr>
          <p:cNvPr id="1180677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0" y="2286000"/>
            <a:ext cx="4648200" cy="3481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94E49FC-1692-49BC-9AA8-7E74AD2D2CEE}" type="datetime4">
              <a:rPr lang="en-US" smtClean="0"/>
              <a:t>October 17, 2012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ADBS: Storage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0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80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smtClean="0">
                <a:solidFill>
                  <a:schemeClr val="tx1"/>
                </a:solidFill>
              </a:rPr>
              <a:t>Open addressing</a:t>
            </a:r>
            <a:endParaRPr lang="en-US" smtClean="0"/>
          </a:p>
        </p:txBody>
      </p:sp>
      <p:sp>
        <p:nvSpPr>
          <p:cNvPr id="2151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F41ED9E-E376-4941-B714-AB2C59CC2134}" type="slidenum">
              <a:rPr lang="en-US" smtClean="0"/>
              <a:pPr/>
              <a:t>19</a:t>
            </a:fld>
            <a:endParaRPr lang="en-US" smtClean="0"/>
          </a:p>
        </p:txBody>
      </p:sp>
      <p:pic>
        <p:nvPicPr>
          <p:cNvPr id="21512" name="Picture 8" descr="http://upload.wikimedia.org/wikipedia/commons/thumb/9/90/HASHTB12.svg/362px-HASHTB12.svg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28800" y="1981199"/>
            <a:ext cx="5715000" cy="3581401"/>
          </a:xfrm>
          <a:prstGeom prst="rect">
            <a:avLst/>
          </a:prstGeom>
          <a:noFill/>
        </p:spPr>
      </p:pic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82B3AB4-1D79-4A4C-8819-BF658C09C9A1}" type="datetime4">
              <a:rPr lang="en-US" smtClean="0"/>
              <a:t>October 17, 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ADBS: Storage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88EA407-0C60-426F-A7A2-91BB722882C4}" type="slidenum">
              <a:rPr lang="en-US" smtClean="0"/>
              <a:pPr/>
              <a:t>20</a:t>
            </a:fld>
            <a:endParaRPr lang="en-US" smtClean="0"/>
          </a:p>
        </p:txBody>
      </p:sp>
      <p:sp>
        <p:nvSpPr>
          <p:cNvPr id="22533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563562"/>
          </a:xfrm>
        </p:spPr>
        <p:txBody>
          <a:bodyPr/>
          <a:lstStyle/>
          <a:p>
            <a:pPr eaLnBrk="1" hangingPunct="1"/>
            <a:r>
              <a:rPr lang="en-US" sz="2800" smtClean="0"/>
              <a:t>Collision Resolution</a:t>
            </a:r>
          </a:p>
        </p:txBody>
      </p:sp>
      <p:sp>
        <p:nvSpPr>
          <p:cNvPr id="2253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990600"/>
            <a:ext cx="8229600" cy="5135563"/>
          </a:xfrm>
        </p:spPr>
        <p:txBody>
          <a:bodyPr/>
          <a:lstStyle/>
          <a:p>
            <a:pPr algn="just" eaLnBrk="1" hangingPunct="1">
              <a:lnSpc>
                <a:spcPct val="90000"/>
              </a:lnSpc>
              <a:buClr>
                <a:schemeClr val="hlink"/>
              </a:buClr>
              <a:buFont typeface="Wingdings" pitchFamily="2" charset="2"/>
              <a:buChar char="Ø"/>
            </a:pPr>
            <a:r>
              <a:rPr lang="en-US" sz="2000" i="1" smtClean="0">
                <a:solidFill>
                  <a:schemeClr val="accent2"/>
                </a:solidFill>
              </a:rPr>
              <a:t>Chaining</a:t>
            </a:r>
            <a:r>
              <a:rPr lang="en-US" sz="2000" i="1" smtClean="0"/>
              <a:t> </a:t>
            </a:r>
            <a:r>
              <a:rPr lang="en-US" sz="2000" smtClean="0"/>
              <a:t>For this method, various overflow locations are kept, usually by extending the array with a number of overflow positions.</a:t>
            </a:r>
          </a:p>
          <a:p>
            <a:pPr algn="just" eaLnBrk="1" hangingPunct="1">
              <a:lnSpc>
                <a:spcPct val="90000"/>
              </a:lnSpc>
              <a:buClr>
                <a:schemeClr val="hlink"/>
              </a:buClr>
              <a:buFont typeface="Wingdings" pitchFamily="2" charset="2"/>
              <a:buChar char="Ø"/>
            </a:pPr>
            <a:r>
              <a:rPr lang="en-US" sz="2000" smtClean="0"/>
              <a:t>In addition, a pointer field is added to each record location.</a:t>
            </a:r>
          </a:p>
          <a:p>
            <a:pPr algn="just" eaLnBrk="1" hangingPunct="1">
              <a:lnSpc>
                <a:spcPct val="90000"/>
              </a:lnSpc>
              <a:buClr>
                <a:schemeClr val="hlink"/>
              </a:buClr>
              <a:buFont typeface="Wingdings" pitchFamily="2" charset="2"/>
              <a:buChar char="Ø"/>
            </a:pPr>
            <a:r>
              <a:rPr lang="en-US" sz="2000" smtClean="0"/>
              <a:t>A collision is resolved by placing the new record in an unused overflow location and setting the pointer of the occupied hash address location to the address of that overflow location.</a:t>
            </a:r>
          </a:p>
          <a:p>
            <a:pPr algn="just" eaLnBrk="1" hangingPunct="1">
              <a:lnSpc>
                <a:spcPct val="90000"/>
              </a:lnSpc>
              <a:buClr>
                <a:schemeClr val="hlink"/>
              </a:buClr>
              <a:buFont typeface="Wingdings" pitchFamily="2" charset="2"/>
              <a:buChar char="Ø"/>
            </a:pPr>
            <a:r>
              <a:rPr lang="en-US" sz="2000" smtClean="0"/>
              <a:t>A linked list of overflow records for each hash address is thus maintained, as shown in Figure</a:t>
            </a:r>
          </a:p>
        </p:txBody>
      </p:sp>
      <p:pic>
        <p:nvPicPr>
          <p:cNvPr id="1181701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3416300"/>
            <a:ext cx="4724400" cy="290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91CC837-5F22-40E9-B460-7ECB268A9C07}" type="datetime4">
              <a:rPr lang="en-US" smtClean="0"/>
              <a:t>October 17, 2012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ADBS: Storage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1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817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817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1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181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23555" name="Content Placeholder 6" descr="450px-Hash_table_5_0_1_1_1_1_1_LL.svg.pn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762000" y="838200"/>
            <a:ext cx="7629525" cy="5256213"/>
          </a:xfrm>
        </p:spPr>
      </p:pic>
      <p:sp>
        <p:nvSpPr>
          <p:cNvPr id="2355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0D93ABD-C999-4FB0-93A7-748E9A286A2B}" type="slidenum">
              <a:rPr lang="en-US" smtClean="0"/>
              <a:pPr/>
              <a:t>21</a:t>
            </a:fld>
            <a:endParaRPr lang="en-US" smtClean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54EB86B-293B-4E00-83A0-688984EB2B5A}" type="datetime4">
              <a:rPr lang="en-US" smtClean="0"/>
              <a:t>October 17, 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ADBS: Storage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8AD681D-2A05-4DEF-A76A-57BB338D1A31}" type="slidenum">
              <a:rPr lang="en-US" smtClean="0"/>
              <a:pPr/>
              <a:t>22</a:t>
            </a:fld>
            <a:endParaRPr lang="en-US" smtClean="0"/>
          </a:p>
        </p:txBody>
      </p:sp>
      <p:sp>
        <p:nvSpPr>
          <p:cNvPr id="24581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563562"/>
          </a:xfrm>
        </p:spPr>
        <p:txBody>
          <a:bodyPr/>
          <a:lstStyle/>
          <a:p>
            <a:pPr eaLnBrk="1" hangingPunct="1"/>
            <a:r>
              <a:rPr lang="en-US" sz="2800" smtClean="0"/>
              <a:t>Collision Resolution</a:t>
            </a:r>
          </a:p>
        </p:txBody>
      </p:sp>
      <p:sp>
        <p:nvSpPr>
          <p:cNvPr id="2458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990600"/>
            <a:ext cx="8229600" cy="5135563"/>
          </a:xfrm>
        </p:spPr>
        <p:txBody>
          <a:bodyPr/>
          <a:lstStyle/>
          <a:p>
            <a:pPr algn="just" eaLnBrk="1" hangingPunct="1">
              <a:lnSpc>
                <a:spcPct val="90000"/>
              </a:lnSpc>
              <a:buClr>
                <a:schemeClr val="hlink"/>
              </a:buClr>
              <a:buFont typeface="Wingdings" pitchFamily="2" charset="2"/>
              <a:buChar char="Ø"/>
            </a:pPr>
            <a:r>
              <a:rPr lang="en-US" sz="2000" i="1" smtClean="0">
                <a:solidFill>
                  <a:schemeClr val="accent2"/>
                </a:solidFill>
              </a:rPr>
              <a:t>Multiple hashing</a:t>
            </a:r>
            <a:r>
              <a:rPr lang="en-US" sz="2000" i="1" smtClean="0"/>
              <a:t>: </a:t>
            </a:r>
            <a:r>
              <a:rPr lang="en-US" sz="2000" smtClean="0"/>
              <a:t>The program applies a second hash function if the first results in a collision. If another collision results, the program uses open addressing or applies a third hash function and then uses open addressing if necessary.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034BC0A-A2D8-48DD-A304-0A81D442E509}" type="datetime4">
              <a:rPr lang="en-US" smtClean="0"/>
              <a:t>October 17, 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ADBS: Storage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CFB96FA-532C-4DBD-B37C-F4C5949D25A2}" type="slidenum">
              <a:rPr lang="en-US" smtClean="0"/>
              <a:pPr/>
              <a:t>23</a:t>
            </a:fld>
            <a:endParaRPr lang="en-US" smtClean="0"/>
          </a:p>
        </p:txBody>
      </p:sp>
      <p:sp>
        <p:nvSpPr>
          <p:cNvPr id="25605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563562"/>
          </a:xfrm>
        </p:spPr>
        <p:txBody>
          <a:bodyPr/>
          <a:lstStyle/>
          <a:p>
            <a:pPr eaLnBrk="1" hangingPunct="1"/>
            <a:r>
              <a:rPr lang="en-US" sz="2800" smtClean="0"/>
              <a:t>Issues of Hashing</a:t>
            </a:r>
          </a:p>
        </p:txBody>
      </p:sp>
      <p:sp>
        <p:nvSpPr>
          <p:cNvPr id="11847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990600"/>
            <a:ext cx="8229600" cy="5135563"/>
          </a:xfrm>
        </p:spPr>
        <p:txBody>
          <a:bodyPr/>
          <a:lstStyle/>
          <a:p>
            <a:pPr algn="just" eaLnBrk="1" hangingPunct="1">
              <a:buClr>
                <a:schemeClr val="hlink"/>
              </a:buClr>
              <a:buFont typeface="Wingdings" pitchFamily="2" charset="2"/>
              <a:buChar char="Ø"/>
            </a:pPr>
            <a:r>
              <a:rPr lang="en-US" sz="2400" smtClean="0"/>
              <a:t>Each collision resolution method requires its own algorithms for insertion, retrieval, and deletion of records.</a:t>
            </a:r>
          </a:p>
          <a:p>
            <a:pPr algn="just" eaLnBrk="1" hangingPunct="1">
              <a:buClr>
                <a:schemeClr val="hlink"/>
              </a:buClr>
              <a:buFont typeface="Wingdings" pitchFamily="2" charset="2"/>
              <a:buChar char="Ø"/>
            </a:pPr>
            <a:r>
              <a:rPr lang="en-US" sz="2400" smtClean="0"/>
              <a:t>The algorithms for chaining are the simplest.</a:t>
            </a:r>
          </a:p>
          <a:p>
            <a:pPr algn="just" eaLnBrk="1" hangingPunct="1">
              <a:buClr>
                <a:schemeClr val="hlink"/>
              </a:buClr>
              <a:buFont typeface="Wingdings" pitchFamily="2" charset="2"/>
              <a:buChar char="Ø"/>
            </a:pPr>
            <a:r>
              <a:rPr lang="en-US" sz="2400" smtClean="0"/>
              <a:t>Deletion algorithms for open addressing are rather tricky.</a:t>
            </a:r>
          </a:p>
          <a:p>
            <a:pPr algn="just" eaLnBrk="1" hangingPunct="1">
              <a:buClr>
                <a:schemeClr val="hlink"/>
              </a:buClr>
              <a:buFont typeface="Wingdings" pitchFamily="2" charset="2"/>
              <a:buChar char="Ø"/>
            </a:pPr>
            <a:r>
              <a:rPr lang="en-US" sz="2000" smtClean="0"/>
              <a:t>The goal of a good hashing function is to distribute the records uniformly over the address space so as to minimize collisions while not leaving many unused locations.</a:t>
            </a:r>
          </a:p>
          <a:p>
            <a:pPr algn="just" eaLnBrk="1" hangingPunct="1">
              <a:buClr>
                <a:schemeClr val="hlink"/>
              </a:buClr>
              <a:buFont typeface="Wingdings" pitchFamily="2" charset="2"/>
              <a:buChar char="Ø"/>
            </a:pPr>
            <a:r>
              <a:rPr lang="en-US" sz="2000" smtClean="0"/>
              <a:t>Simulation and analysis studies have shown that it is usually best to keep a hash table between 70 and 90 percent full so that the number of collisions remains low and we do not waste too much space.</a:t>
            </a:r>
          </a:p>
          <a:p>
            <a:pPr algn="just" eaLnBrk="1" hangingPunct="1">
              <a:buClr>
                <a:schemeClr val="hlink"/>
              </a:buClr>
              <a:buFont typeface="Wingdings" pitchFamily="2" charset="2"/>
              <a:buChar char="Ø"/>
            </a:pPr>
            <a:r>
              <a:rPr lang="en-US" sz="2000" smtClean="0"/>
              <a:t>Hence, if we expect to have r records to store in the table, we should choose M locations for the address space such that </a:t>
            </a:r>
            <a:r>
              <a:rPr lang="en-US" sz="2000" i="1" smtClean="0"/>
              <a:t>(r/M) </a:t>
            </a:r>
            <a:r>
              <a:rPr lang="en-US" sz="2000" smtClean="0"/>
              <a:t>is between 0.7 and 0.9.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15DA715-5636-42FE-BB13-575376B59D24}" type="datetime4">
              <a:rPr lang="en-US" smtClean="0"/>
              <a:t>October 17, 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ADBS: Storage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4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84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84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4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84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84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4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84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84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4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84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84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47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847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847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47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847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847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7F4FDC8-A231-4284-8D0E-943385A236B6}" type="slidenum">
              <a:rPr lang="en-US" smtClean="0"/>
              <a:pPr/>
              <a:t>24</a:t>
            </a:fld>
            <a:endParaRPr lang="en-US" smtClean="0"/>
          </a:p>
        </p:txBody>
      </p:sp>
      <p:sp>
        <p:nvSpPr>
          <p:cNvPr id="26629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639762"/>
          </a:xfrm>
        </p:spPr>
        <p:txBody>
          <a:bodyPr/>
          <a:lstStyle/>
          <a:p>
            <a:pPr eaLnBrk="1" hangingPunct="1"/>
            <a:r>
              <a:rPr lang="en-US" sz="3200" smtClean="0"/>
              <a:t>External Hashing</a:t>
            </a:r>
          </a:p>
        </p:txBody>
      </p:sp>
      <p:sp>
        <p:nvSpPr>
          <p:cNvPr id="11857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143000"/>
            <a:ext cx="8229600" cy="4983163"/>
          </a:xfrm>
        </p:spPr>
        <p:txBody>
          <a:bodyPr/>
          <a:lstStyle/>
          <a:p>
            <a:pPr algn="just" eaLnBrk="1" hangingPunct="1">
              <a:buClr>
                <a:schemeClr val="hlink"/>
              </a:buClr>
              <a:buFont typeface="Wingdings" pitchFamily="2" charset="2"/>
              <a:buChar char="Ø"/>
            </a:pPr>
            <a:r>
              <a:rPr lang="en-US" sz="2000" dirty="0" smtClean="0"/>
              <a:t>Hashing for disk files is called external hashing.</a:t>
            </a:r>
          </a:p>
          <a:p>
            <a:pPr algn="just" eaLnBrk="1" hangingPunct="1">
              <a:buClr>
                <a:schemeClr val="hlink"/>
              </a:buClr>
              <a:buFont typeface="Wingdings" pitchFamily="2" charset="2"/>
              <a:buChar char="Ø"/>
            </a:pPr>
            <a:r>
              <a:rPr lang="en-US" sz="2000" dirty="0" smtClean="0"/>
              <a:t>To suit the characteristics of disk storage, the target address space is made of buckets, each of which holds multiple records.</a:t>
            </a:r>
          </a:p>
          <a:p>
            <a:pPr algn="just" eaLnBrk="1" hangingPunct="1">
              <a:buClr>
                <a:schemeClr val="hlink"/>
              </a:buClr>
              <a:buFont typeface="Wingdings" pitchFamily="2" charset="2"/>
              <a:buChar char="Ø"/>
            </a:pPr>
            <a:r>
              <a:rPr lang="en-US" sz="2000" dirty="0" smtClean="0"/>
              <a:t>A bucket is either one disk block or a cluster of </a:t>
            </a:r>
            <a:r>
              <a:rPr lang="en-US" sz="2000" dirty="0" smtClean="0"/>
              <a:t> </a:t>
            </a:r>
            <a:r>
              <a:rPr lang="en-US" sz="2000" dirty="0" smtClean="0"/>
              <a:t>blocks.</a:t>
            </a:r>
          </a:p>
          <a:p>
            <a:pPr algn="just" eaLnBrk="1" hangingPunct="1">
              <a:buClr>
                <a:schemeClr val="hlink"/>
              </a:buClr>
              <a:buFont typeface="Wingdings" pitchFamily="2" charset="2"/>
              <a:buChar char="Ø"/>
            </a:pPr>
            <a:r>
              <a:rPr lang="en-US" sz="2000" dirty="0" smtClean="0"/>
              <a:t>The hashing function maps a key into a relative bucket number, rather than assign an absolute block address to the bucket.</a:t>
            </a:r>
          </a:p>
          <a:p>
            <a:pPr algn="just" eaLnBrk="1" hangingPunct="1">
              <a:buClr>
                <a:schemeClr val="hlink"/>
              </a:buClr>
              <a:buFont typeface="Wingdings" pitchFamily="2" charset="2"/>
              <a:buChar char="Ø"/>
            </a:pPr>
            <a:r>
              <a:rPr lang="en-US" sz="2000" dirty="0" smtClean="0"/>
              <a:t>A table maintained in the file header converts the bucket number into the corresponding disk block address, as illustrated in Figure</a:t>
            </a:r>
          </a:p>
        </p:txBody>
      </p:sp>
      <p:pic>
        <p:nvPicPr>
          <p:cNvPr id="118579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4046538"/>
            <a:ext cx="4564063" cy="2201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85797" name="Text Box 5"/>
          <p:cNvSpPr txBox="1">
            <a:spLocks noChangeArrowheads="1"/>
          </p:cNvSpPr>
          <p:nvPr/>
        </p:nvSpPr>
        <p:spPr bwMode="auto">
          <a:xfrm>
            <a:off x="6934200" y="3962400"/>
            <a:ext cx="1981200" cy="204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en-US" sz="1600">
                <a:solidFill>
                  <a:schemeClr val="accent2"/>
                </a:solidFill>
              </a:rPr>
              <a:t>The pointers in the linked list should be record pointers, which include both a block address and a relative record position within the block.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62C97A9-978E-403A-9683-FDDC7BCE4F8B}" type="datetime4">
              <a:rPr lang="en-US" smtClean="0"/>
              <a:t>October 17, 2012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ADBS: Storage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5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85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85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5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85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85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5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85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85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5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85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85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57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857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857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5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185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5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185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8579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4A83BF34-BB96-40A3-B9B2-C033A544C503}" type="slidenum">
              <a:rPr lang="en-US" smtClean="0"/>
              <a:pPr/>
              <a:t>25</a:t>
            </a:fld>
            <a:endParaRPr lang="en-US" smtClean="0"/>
          </a:p>
        </p:txBody>
      </p:sp>
      <p:sp>
        <p:nvSpPr>
          <p:cNvPr id="2765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200" smtClean="0"/>
              <a:t>Overflow Handling</a:t>
            </a:r>
          </a:p>
        </p:txBody>
      </p:sp>
      <p:pic>
        <p:nvPicPr>
          <p:cNvPr id="2765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76400" y="1676400"/>
            <a:ext cx="6172200" cy="4422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A660332-E874-477C-B2AF-01B1F7649CEA}" type="datetime4">
              <a:rPr lang="en-US" smtClean="0"/>
              <a:t>October 17, 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ADBS: Storage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2CDD783-3FF4-4192-B250-8E8171196571}" type="slidenum">
              <a:rPr lang="en-US" smtClean="0"/>
              <a:pPr/>
              <a:t>26</a:t>
            </a:fld>
            <a:endParaRPr lang="en-US" smtClean="0"/>
          </a:p>
        </p:txBody>
      </p:sp>
      <p:sp>
        <p:nvSpPr>
          <p:cNvPr id="28677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639762"/>
          </a:xfrm>
        </p:spPr>
        <p:txBody>
          <a:bodyPr/>
          <a:lstStyle/>
          <a:p>
            <a:pPr eaLnBrk="1" hangingPunct="1"/>
            <a:r>
              <a:rPr lang="en-US" sz="3200" smtClean="0"/>
              <a:t>Issues of external Hashing</a:t>
            </a:r>
          </a:p>
        </p:txBody>
      </p:sp>
      <p:sp>
        <p:nvSpPr>
          <p:cNvPr id="11868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990600"/>
            <a:ext cx="8229600" cy="5135563"/>
          </a:xfrm>
        </p:spPr>
        <p:txBody>
          <a:bodyPr/>
          <a:lstStyle/>
          <a:p>
            <a:pPr algn="just" eaLnBrk="1" hangingPunct="1">
              <a:lnSpc>
                <a:spcPct val="90000"/>
              </a:lnSpc>
              <a:buClr>
                <a:schemeClr val="hlink"/>
              </a:buClr>
              <a:buFont typeface="Wingdings" pitchFamily="2" charset="2"/>
              <a:buChar char="Ø"/>
            </a:pPr>
            <a:r>
              <a:rPr lang="en-US" sz="2000" smtClean="0"/>
              <a:t>The hashing scheme described is called static hashing because a fixed number of buckets M is allocated.</a:t>
            </a:r>
          </a:p>
          <a:p>
            <a:pPr algn="just" eaLnBrk="1" hangingPunct="1">
              <a:lnSpc>
                <a:spcPct val="90000"/>
              </a:lnSpc>
              <a:buClr>
                <a:schemeClr val="hlink"/>
              </a:buClr>
              <a:buFont typeface="Wingdings" pitchFamily="2" charset="2"/>
              <a:buChar char="Ø"/>
            </a:pPr>
            <a:r>
              <a:rPr lang="en-US" sz="2000" smtClean="0"/>
              <a:t>This can be a serious drawback for dynamic files.</a:t>
            </a:r>
          </a:p>
          <a:p>
            <a:pPr algn="just" eaLnBrk="1" hangingPunct="1">
              <a:lnSpc>
                <a:spcPct val="90000"/>
              </a:lnSpc>
              <a:buClr>
                <a:schemeClr val="hlink"/>
              </a:buClr>
              <a:buFont typeface="Wingdings" pitchFamily="2" charset="2"/>
              <a:buChar char="Ø"/>
            </a:pPr>
            <a:r>
              <a:rPr lang="en-US" sz="2000" smtClean="0"/>
              <a:t>Suppose that we allocate M buckets for the address space and let m be the maximum number of records that can fit in one bucket; then at most (r * M) records will fit in the allocated space.</a:t>
            </a:r>
          </a:p>
          <a:p>
            <a:pPr algn="just" eaLnBrk="1" hangingPunct="1">
              <a:lnSpc>
                <a:spcPct val="90000"/>
              </a:lnSpc>
              <a:buClr>
                <a:schemeClr val="hlink"/>
              </a:buClr>
              <a:buFont typeface="Wingdings" pitchFamily="2" charset="2"/>
              <a:buChar char="Ø"/>
            </a:pPr>
            <a:r>
              <a:rPr lang="en-US" sz="2000" smtClean="0"/>
              <a:t>If the number of records turns out to be substantially fewer than (r * M), we are left with a lot of unused space.</a:t>
            </a:r>
          </a:p>
          <a:p>
            <a:pPr algn="just" eaLnBrk="1" hangingPunct="1">
              <a:lnSpc>
                <a:spcPct val="90000"/>
              </a:lnSpc>
              <a:buClr>
                <a:schemeClr val="hlink"/>
              </a:buClr>
              <a:buFont typeface="Wingdings" pitchFamily="2" charset="2"/>
              <a:buChar char="Ø"/>
            </a:pPr>
            <a:r>
              <a:rPr lang="en-US" sz="2000" smtClean="0"/>
              <a:t>On the other hand, if the number of records increases to substantially more than (m * M), numerous collisions will result and retrieval will be slowed down because of the long lists of overflow records.</a:t>
            </a:r>
          </a:p>
          <a:p>
            <a:pPr algn="just" eaLnBrk="1" hangingPunct="1">
              <a:lnSpc>
                <a:spcPct val="90000"/>
              </a:lnSpc>
              <a:buClr>
                <a:schemeClr val="hlink"/>
              </a:buClr>
              <a:buFont typeface="Wingdings" pitchFamily="2" charset="2"/>
              <a:buChar char="Ø"/>
            </a:pPr>
            <a:r>
              <a:rPr lang="en-US" sz="2000" smtClean="0"/>
              <a:t>In either case, we may have to change the number of blocks M allocated and then use a new hashing function (based on the new value of M) to redistribute the records.</a:t>
            </a:r>
          </a:p>
          <a:p>
            <a:pPr algn="just" eaLnBrk="1" hangingPunct="1">
              <a:lnSpc>
                <a:spcPct val="90000"/>
              </a:lnSpc>
              <a:buClr>
                <a:schemeClr val="hlink"/>
              </a:buClr>
              <a:buFont typeface="Wingdings" pitchFamily="2" charset="2"/>
              <a:buChar char="Ø"/>
            </a:pPr>
            <a:r>
              <a:rPr lang="en-US" sz="2000" smtClean="0"/>
              <a:t>These reorganizations can be quite time consuming for large files.</a:t>
            </a:r>
          </a:p>
          <a:p>
            <a:pPr algn="just" eaLnBrk="1" hangingPunct="1">
              <a:lnSpc>
                <a:spcPct val="90000"/>
              </a:lnSpc>
              <a:buClr>
                <a:schemeClr val="hlink"/>
              </a:buClr>
              <a:buFont typeface="Wingdings" pitchFamily="2" charset="2"/>
              <a:buNone/>
            </a:pPr>
            <a:endParaRPr lang="en-US" sz="2000" smtClean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BBE198F-2542-4C3F-9E3A-4A5C78C4D7DC}" type="datetime4">
              <a:rPr lang="en-US" smtClean="0"/>
              <a:t>October 17, 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ADBS: Storage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6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86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86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6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86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86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6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86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86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6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86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86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68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868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868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68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868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868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68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868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868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2E32578-88B6-45BC-BD50-A61EEF304C5C}" type="slidenum">
              <a:rPr lang="en-US" smtClean="0"/>
              <a:pPr/>
              <a:t>27</a:t>
            </a:fld>
            <a:endParaRPr lang="en-US" smtClean="0"/>
          </a:p>
        </p:txBody>
      </p:sp>
      <p:sp>
        <p:nvSpPr>
          <p:cNvPr id="29701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92162"/>
          </a:xfrm>
        </p:spPr>
        <p:txBody>
          <a:bodyPr/>
          <a:lstStyle/>
          <a:p>
            <a:pPr eaLnBrk="1" hangingPunct="1"/>
            <a:r>
              <a:rPr lang="en-US" sz="3200" smtClean="0"/>
              <a:t>Issues of external Hashing</a:t>
            </a:r>
          </a:p>
        </p:txBody>
      </p:sp>
      <p:sp>
        <p:nvSpPr>
          <p:cNvPr id="1188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just" eaLnBrk="1" hangingPunct="1">
              <a:buClr>
                <a:schemeClr val="hlink"/>
              </a:buClr>
              <a:buFont typeface="Wingdings" pitchFamily="2" charset="2"/>
              <a:buChar char="Ø"/>
            </a:pPr>
            <a:r>
              <a:rPr lang="en-US" sz="2000" smtClean="0"/>
              <a:t>When using external hashing, searching for a record given a value of some field other than the hash field is as expensive as in the case of an unordered file.</a:t>
            </a:r>
          </a:p>
          <a:p>
            <a:pPr algn="just" eaLnBrk="1" hangingPunct="1">
              <a:buClr>
                <a:schemeClr val="hlink"/>
              </a:buClr>
              <a:buFont typeface="Wingdings" pitchFamily="2" charset="2"/>
              <a:buChar char="Ø"/>
            </a:pPr>
            <a:r>
              <a:rPr lang="en-US" sz="2000" smtClean="0"/>
              <a:t>Modifying a record's field value depends on two factors: (1) the search condition to locate the record and (2) the field to be modified.</a:t>
            </a:r>
          </a:p>
          <a:p>
            <a:pPr algn="just" eaLnBrk="1" hangingPunct="1">
              <a:buClr>
                <a:schemeClr val="hlink"/>
              </a:buClr>
              <a:buFont typeface="Wingdings" pitchFamily="2" charset="2"/>
              <a:buChar char="Ø"/>
            </a:pPr>
            <a:r>
              <a:rPr lang="en-US" sz="2000" smtClean="0"/>
              <a:t>If the search condition is an equality comparison on the hash field, we can locate the record efficiently by using the hashing function; otherwise, we must do a linear search.</a:t>
            </a:r>
          </a:p>
          <a:p>
            <a:pPr algn="just" eaLnBrk="1" hangingPunct="1">
              <a:buClr>
                <a:schemeClr val="hlink"/>
              </a:buClr>
              <a:buFont typeface="Wingdings" pitchFamily="2" charset="2"/>
              <a:buChar char="Ø"/>
            </a:pPr>
            <a:r>
              <a:rPr lang="en-US" sz="2000" smtClean="0"/>
              <a:t>A nonhash field can be modified by changing the record and rewriting it in the same bucket.</a:t>
            </a:r>
          </a:p>
          <a:p>
            <a:pPr algn="just" eaLnBrk="1" hangingPunct="1">
              <a:buClr>
                <a:schemeClr val="hlink"/>
              </a:buClr>
              <a:buFont typeface="Wingdings" pitchFamily="2" charset="2"/>
              <a:buChar char="Ø"/>
            </a:pPr>
            <a:r>
              <a:rPr lang="en-US" sz="2000" smtClean="0"/>
              <a:t>Modifying the hash field means that the record can move to another bucket, which requires deletion of the old record followed by insertion of the modified record.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998C063-4CF8-4771-91A1-89AA81D55C08}" type="datetime4">
              <a:rPr lang="en-US" smtClean="0"/>
              <a:t>October 17, 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ADBS: Storage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8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88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88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88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888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888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8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88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88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88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888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888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88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888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888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EA1789F-2AC7-4256-92CD-5B1710FA8BDA}" type="slidenum">
              <a:rPr lang="en-US" smtClean="0"/>
              <a:pPr/>
              <a:t>28</a:t>
            </a:fld>
            <a:endParaRPr lang="en-US" smtClean="0"/>
          </a:p>
        </p:txBody>
      </p:sp>
      <p:sp>
        <p:nvSpPr>
          <p:cNvPr id="30725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639762"/>
          </a:xfrm>
        </p:spPr>
        <p:txBody>
          <a:bodyPr/>
          <a:lstStyle/>
          <a:p>
            <a:pPr eaLnBrk="1" hangingPunct="1"/>
            <a:r>
              <a:rPr lang="en-US" sz="3200" smtClean="0"/>
              <a:t>Dynamic Hashing</a:t>
            </a:r>
          </a:p>
        </p:txBody>
      </p:sp>
      <p:sp>
        <p:nvSpPr>
          <p:cNvPr id="11898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066800"/>
            <a:ext cx="8229600" cy="5059363"/>
          </a:xfrm>
        </p:spPr>
        <p:txBody>
          <a:bodyPr/>
          <a:lstStyle/>
          <a:p>
            <a:pPr algn="just" eaLnBrk="1" hangingPunct="1">
              <a:lnSpc>
                <a:spcPct val="80000"/>
              </a:lnSpc>
              <a:buClr>
                <a:schemeClr val="hlink"/>
              </a:buClr>
              <a:buFont typeface="Wingdings" pitchFamily="2" charset="2"/>
              <a:buChar char="Ø"/>
            </a:pPr>
            <a:r>
              <a:rPr lang="en-US" sz="2000" smtClean="0"/>
              <a:t>A major drawback of the </a:t>
            </a:r>
            <a:r>
              <a:rPr lang="en-US" sz="2000" i="1" smtClean="0"/>
              <a:t>static </a:t>
            </a:r>
            <a:r>
              <a:rPr lang="en-US" sz="2000" smtClean="0"/>
              <a:t>hashing scheme just discussed is that the hash address space is fixed.</a:t>
            </a:r>
          </a:p>
          <a:p>
            <a:pPr algn="just" eaLnBrk="1" hangingPunct="1">
              <a:lnSpc>
                <a:spcPct val="80000"/>
              </a:lnSpc>
              <a:buClr>
                <a:schemeClr val="hlink"/>
              </a:buClr>
              <a:buFont typeface="Wingdings" pitchFamily="2" charset="2"/>
              <a:buNone/>
            </a:pPr>
            <a:endParaRPr lang="en-US" sz="2000" smtClean="0"/>
          </a:p>
          <a:p>
            <a:pPr algn="just" eaLnBrk="1" hangingPunct="1">
              <a:lnSpc>
                <a:spcPct val="80000"/>
              </a:lnSpc>
              <a:buClr>
                <a:schemeClr val="hlink"/>
              </a:buClr>
              <a:buFont typeface="Wingdings" pitchFamily="2" charset="2"/>
              <a:buChar char="Ø"/>
            </a:pPr>
            <a:r>
              <a:rPr lang="en-US" sz="2000" smtClean="0"/>
              <a:t>Hence, it is difficult to expand or shrink the file dynamically.</a:t>
            </a:r>
          </a:p>
          <a:p>
            <a:pPr algn="just" eaLnBrk="1" hangingPunct="1">
              <a:lnSpc>
                <a:spcPct val="80000"/>
              </a:lnSpc>
              <a:buClr>
                <a:schemeClr val="hlink"/>
              </a:buClr>
              <a:buFont typeface="Wingdings" pitchFamily="2" charset="2"/>
              <a:buNone/>
            </a:pPr>
            <a:endParaRPr lang="en-US" sz="2000" smtClean="0"/>
          </a:p>
          <a:p>
            <a:pPr algn="just" eaLnBrk="1" hangingPunct="1">
              <a:lnSpc>
                <a:spcPct val="80000"/>
              </a:lnSpc>
              <a:buClr>
                <a:schemeClr val="hlink"/>
              </a:buClr>
              <a:buFont typeface="Wingdings" pitchFamily="2" charset="2"/>
              <a:buChar char="Ø"/>
            </a:pPr>
            <a:r>
              <a:rPr lang="en-US" sz="2000" smtClean="0"/>
              <a:t>The first scheme-extendible hashing-stores an access structure in addition to the file, and hence is somewhat similar to indexing.</a:t>
            </a:r>
          </a:p>
          <a:p>
            <a:pPr algn="just" eaLnBrk="1" hangingPunct="1">
              <a:lnSpc>
                <a:spcPct val="80000"/>
              </a:lnSpc>
              <a:buClr>
                <a:schemeClr val="hlink"/>
              </a:buClr>
              <a:buFont typeface="Wingdings" pitchFamily="2" charset="2"/>
              <a:buNone/>
            </a:pPr>
            <a:endParaRPr lang="en-US" sz="2000" smtClean="0"/>
          </a:p>
          <a:p>
            <a:pPr algn="just" eaLnBrk="1" hangingPunct="1">
              <a:lnSpc>
                <a:spcPct val="80000"/>
              </a:lnSpc>
              <a:buClr>
                <a:schemeClr val="hlink"/>
              </a:buClr>
              <a:buFont typeface="Wingdings" pitchFamily="2" charset="2"/>
              <a:buChar char="Ø"/>
            </a:pPr>
            <a:r>
              <a:rPr lang="en-US" sz="2000" smtClean="0"/>
              <a:t>The main difference is that the access structure is based on the values that result after application of the hash function to the search field.</a:t>
            </a:r>
          </a:p>
          <a:p>
            <a:pPr algn="just" eaLnBrk="1" hangingPunct="1">
              <a:lnSpc>
                <a:spcPct val="80000"/>
              </a:lnSpc>
              <a:buClr>
                <a:schemeClr val="hlink"/>
              </a:buClr>
              <a:buFont typeface="Wingdings" pitchFamily="2" charset="2"/>
              <a:buNone/>
            </a:pPr>
            <a:endParaRPr lang="en-US" sz="2000" smtClean="0"/>
          </a:p>
          <a:p>
            <a:pPr algn="just" eaLnBrk="1" hangingPunct="1">
              <a:lnSpc>
                <a:spcPct val="80000"/>
              </a:lnSpc>
              <a:buClr>
                <a:schemeClr val="hlink"/>
              </a:buClr>
              <a:buFont typeface="Wingdings" pitchFamily="2" charset="2"/>
              <a:buChar char="Ø"/>
            </a:pPr>
            <a:r>
              <a:rPr lang="en-US" sz="2000" smtClean="0"/>
              <a:t>In indexing, the access structure is based on the values of the search field itself. The second technique, called linear hashing, does not require additional access structures.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DF0FDDE-8A2D-4286-9AF3-6937FD18099F}" type="datetime4">
              <a:rPr lang="en-US" smtClean="0"/>
              <a:t>October 17, 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ADBS: Storage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9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89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89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9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89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89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98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898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898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98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898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898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989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8989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8989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C74EA05-E4B4-4658-92FB-0E0C84185780}" type="slidenum">
              <a:rPr lang="en-US" smtClean="0"/>
              <a:pPr/>
              <a:t>29</a:t>
            </a:fld>
            <a:endParaRPr lang="en-US" smtClean="0"/>
          </a:p>
        </p:txBody>
      </p:sp>
      <p:sp>
        <p:nvSpPr>
          <p:cNvPr id="31749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15962"/>
          </a:xfrm>
        </p:spPr>
        <p:txBody>
          <a:bodyPr/>
          <a:lstStyle/>
          <a:p>
            <a:pPr eaLnBrk="1" hangingPunct="1"/>
            <a:r>
              <a:rPr lang="en-US" sz="3200" smtClean="0"/>
              <a:t>Dynamic Hashing</a:t>
            </a:r>
          </a:p>
        </p:txBody>
      </p:sp>
      <p:sp>
        <p:nvSpPr>
          <p:cNvPr id="11909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219200"/>
            <a:ext cx="8229600" cy="4906963"/>
          </a:xfrm>
        </p:spPr>
        <p:txBody>
          <a:bodyPr/>
          <a:lstStyle/>
          <a:p>
            <a:pPr algn="just" eaLnBrk="1" hangingPunct="1">
              <a:buClr>
                <a:schemeClr val="hlink"/>
              </a:buClr>
              <a:buFont typeface="Wingdings" pitchFamily="2" charset="2"/>
              <a:buChar char="Ø"/>
            </a:pPr>
            <a:r>
              <a:rPr lang="en-US" sz="2000" smtClean="0"/>
              <a:t>These hashing schemes take advantage of the fact that the result of applying a hashing function is a nonnegative integer and hence can be represented as a binary number.</a:t>
            </a:r>
          </a:p>
          <a:p>
            <a:pPr algn="just" eaLnBrk="1" hangingPunct="1">
              <a:buClr>
                <a:schemeClr val="hlink"/>
              </a:buClr>
              <a:buFont typeface="Wingdings" pitchFamily="2" charset="2"/>
              <a:buChar char="Ø"/>
            </a:pPr>
            <a:endParaRPr lang="en-US" sz="2000" smtClean="0"/>
          </a:p>
          <a:p>
            <a:pPr algn="just" eaLnBrk="1" hangingPunct="1">
              <a:buClr>
                <a:schemeClr val="hlink"/>
              </a:buClr>
              <a:buFont typeface="Wingdings" pitchFamily="2" charset="2"/>
              <a:buChar char="Ø"/>
            </a:pPr>
            <a:r>
              <a:rPr lang="en-US" sz="2000" smtClean="0"/>
              <a:t>The access structure is built on the binary representation of the hashing function result, which is a string of bits.</a:t>
            </a:r>
          </a:p>
          <a:p>
            <a:pPr algn="just" eaLnBrk="1" hangingPunct="1">
              <a:buClr>
                <a:schemeClr val="hlink"/>
              </a:buClr>
              <a:buFont typeface="Wingdings" pitchFamily="2" charset="2"/>
              <a:buNone/>
            </a:pPr>
            <a:endParaRPr lang="en-US" sz="2000" smtClean="0"/>
          </a:p>
          <a:p>
            <a:pPr algn="just" eaLnBrk="1" hangingPunct="1">
              <a:buClr>
                <a:schemeClr val="hlink"/>
              </a:buClr>
              <a:buFont typeface="Wingdings" pitchFamily="2" charset="2"/>
              <a:buChar char="Ø"/>
            </a:pPr>
            <a:r>
              <a:rPr lang="en-US" sz="2000" smtClean="0"/>
              <a:t>We call this the hash value of a record.</a:t>
            </a:r>
          </a:p>
          <a:p>
            <a:pPr algn="just" eaLnBrk="1" hangingPunct="1">
              <a:buClr>
                <a:schemeClr val="hlink"/>
              </a:buClr>
              <a:buFont typeface="Wingdings" pitchFamily="2" charset="2"/>
              <a:buNone/>
            </a:pPr>
            <a:endParaRPr lang="en-US" sz="2000" smtClean="0"/>
          </a:p>
          <a:p>
            <a:pPr algn="just" eaLnBrk="1" hangingPunct="1">
              <a:buClr>
                <a:schemeClr val="hlink"/>
              </a:buClr>
              <a:buFont typeface="Wingdings" pitchFamily="2" charset="2"/>
              <a:buChar char="Ø"/>
            </a:pPr>
            <a:r>
              <a:rPr lang="en-US" sz="2000" smtClean="0"/>
              <a:t> Records are distributed among buckets based on the values of the </a:t>
            </a:r>
            <a:r>
              <a:rPr lang="en-US" sz="2000" i="1" smtClean="0"/>
              <a:t>leading bits </a:t>
            </a:r>
            <a:r>
              <a:rPr lang="en-US" sz="2000" smtClean="0"/>
              <a:t>in their hash values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B46EDB0-F6E4-47EB-AE00-27046D6BB02D}" type="datetime4">
              <a:rPr lang="en-US" smtClean="0"/>
              <a:t>October 17, 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ADBS: Storage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0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90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90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09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909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909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09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909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909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09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909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909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803D610-344B-4B14-B592-9A33704F30DF}" type="slidenum">
              <a:rPr lang="en-US" smtClean="0"/>
              <a:pPr/>
              <a:t>30</a:t>
            </a:fld>
            <a:endParaRPr lang="en-US" smtClean="0"/>
          </a:p>
        </p:txBody>
      </p:sp>
      <p:sp>
        <p:nvSpPr>
          <p:cNvPr id="32773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92162"/>
          </a:xfrm>
        </p:spPr>
        <p:txBody>
          <a:bodyPr/>
          <a:lstStyle/>
          <a:p>
            <a:pPr eaLnBrk="1" hangingPunct="1"/>
            <a:r>
              <a:rPr lang="en-US" sz="3200" smtClean="0"/>
              <a:t>Dynamic Hashing</a:t>
            </a:r>
          </a:p>
        </p:txBody>
      </p:sp>
      <p:sp>
        <p:nvSpPr>
          <p:cNvPr id="1191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just" eaLnBrk="1" hangingPunct="1">
              <a:buClr>
                <a:schemeClr val="hlink"/>
              </a:buClr>
              <a:buFont typeface="Wingdings" pitchFamily="2" charset="2"/>
              <a:buChar char="Ø"/>
            </a:pPr>
            <a:r>
              <a:rPr lang="en-US" sz="1800" smtClean="0"/>
              <a:t>In extendible hashing, a type of directory n array of </a:t>
            </a:r>
            <a:r>
              <a:rPr lang="en-US" sz="1800" smtClean="0">
                <a:solidFill>
                  <a:schemeClr val="accent2"/>
                </a:solidFill>
              </a:rPr>
              <a:t>2</a:t>
            </a:r>
            <a:r>
              <a:rPr lang="en-US" sz="1800" baseline="30000" smtClean="0">
                <a:solidFill>
                  <a:schemeClr val="accent2"/>
                </a:solidFill>
              </a:rPr>
              <a:t>d</a:t>
            </a:r>
            <a:r>
              <a:rPr lang="en-US" sz="1800" smtClean="0"/>
              <a:t> bucket addresses is maintained, where </a:t>
            </a:r>
            <a:r>
              <a:rPr lang="en-US" sz="1800" smtClean="0">
                <a:solidFill>
                  <a:schemeClr val="accent2"/>
                </a:solidFill>
              </a:rPr>
              <a:t>d</a:t>
            </a:r>
            <a:r>
              <a:rPr lang="en-US" sz="1800" smtClean="0"/>
              <a:t> is called the global depth of the directory.</a:t>
            </a:r>
          </a:p>
          <a:p>
            <a:pPr algn="just" eaLnBrk="1" hangingPunct="1">
              <a:buClr>
                <a:schemeClr val="hlink"/>
              </a:buClr>
              <a:buFont typeface="Wingdings" pitchFamily="2" charset="2"/>
              <a:buChar char="Ø"/>
            </a:pPr>
            <a:r>
              <a:rPr lang="en-US" sz="1800" smtClean="0"/>
              <a:t>The integer value corresponding to the first (high-order) </a:t>
            </a:r>
            <a:r>
              <a:rPr lang="en-US" sz="1800" smtClean="0">
                <a:solidFill>
                  <a:schemeClr val="accent2"/>
                </a:solidFill>
              </a:rPr>
              <a:t>d bits</a:t>
            </a:r>
            <a:r>
              <a:rPr lang="en-US" sz="1800" smtClean="0"/>
              <a:t> of a hash value is used </a:t>
            </a:r>
            <a:r>
              <a:rPr lang="en-US" sz="2000" smtClean="0"/>
              <a:t>as an index to the array to determine a directory entry, and the address in that entry determines the bucket in which the corresponding records are stored.</a:t>
            </a:r>
          </a:p>
          <a:p>
            <a:pPr algn="just" eaLnBrk="1" hangingPunct="1">
              <a:buClr>
                <a:schemeClr val="hlink"/>
              </a:buClr>
              <a:buFont typeface="Wingdings" pitchFamily="2" charset="2"/>
              <a:buChar char="Ø"/>
            </a:pPr>
            <a:r>
              <a:rPr lang="en-US" sz="2000" smtClean="0"/>
              <a:t>However, there does not have to be a distinct bucket for each of the </a:t>
            </a:r>
            <a:r>
              <a:rPr lang="en-US" sz="2000" smtClean="0">
                <a:solidFill>
                  <a:schemeClr val="accent2"/>
                </a:solidFill>
              </a:rPr>
              <a:t>2</a:t>
            </a:r>
            <a:r>
              <a:rPr lang="en-US" sz="2000" baseline="30000" smtClean="0">
                <a:solidFill>
                  <a:schemeClr val="accent2"/>
                </a:solidFill>
              </a:rPr>
              <a:t>d</a:t>
            </a:r>
            <a:r>
              <a:rPr lang="en-US" sz="2000" smtClean="0"/>
              <a:t> directory locations.</a:t>
            </a:r>
          </a:p>
          <a:p>
            <a:pPr algn="just" eaLnBrk="1" hangingPunct="1">
              <a:buClr>
                <a:schemeClr val="hlink"/>
              </a:buClr>
              <a:buFont typeface="Wingdings" pitchFamily="2" charset="2"/>
              <a:buChar char="Ø"/>
            </a:pPr>
            <a:r>
              <a:rPr lang="en-US" sz="2000" smtClean="0"/>
              <a:t>Several directory locations with the same first </a:t>
            </a:r>
            <a:r>
              <a:rPr lang="en-US" sz="2000" smtClean="0">
                <a:solidFill>
                  <a:schemeClr val="accent2"/>
                </a:solidFill>
              </a:rPr>
              <a:t>d'</a:t>
            </a:r>
            <a:r>
              <a:rPr lang="en-US" sz="2000" smtClean="0"/>
              <a:t> bits for their hash values may contain the same bucket address if all the records that hash to these locations fit in a single bucket.</a:t>
            </a:r>
          </a:p>
          <a:p>
            <a:pPr algn="just" eaLnBrk="1" hangingPunct="1">
              <a:buClr>
                <a:schemeClr val="hlink"/>
              </a:buClr>
              <a:buFont typeface="Wingdings" pitchFamily="2" charset="2"/>
              <a:buChar char="Ø"/>
            </a:pPr>
            <a:r>
              <a:rPr lang="en-US" sz="2000" smtClean="0"/>
              <a:t>A local depth </a:t>
            </a:r>
            <a:r>
              <a:rPr lang="en-US" sz="2000" smtClean="0">
                <a:solidFill>
                  <a:schemeClr val="accent2"/>
                </a:solidFill>
              </a:rPr>
              <a:t>d‘</a:t>
            </a:r>
            <a:r>
              <a:rPr lang="en-US" sz="2000" smtClean="0"/>
              <a:t> stored with each bucket specifies the number of bits on which the bucket contents are based. Figure shows a directory with global depth </a:t>
            </a:r>
            <a:r>
              <a:rPr lang="en-US" sz="2000" smtClean="0">
                <a:solidFill>
                  <a:schemeClr val="accent2"/>
                </a:solidFill>
              </a:rPr>
              <a:t>d = 3.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D653871-BB49-4684-9D33-CC83AF3EF23B}" type="datetime4">
              <a:rPr lang="en-US" smtClean="0"/>
              <a:t>October 17, 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ADBS: Storage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1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91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91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19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919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919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19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919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919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19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919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919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19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919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919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D72176A-74BB-42A6-9B6E-35CC882A7664}" type="slidenum">
              <a:rPr lang="en-US" smtClean="0"/>
              <a:pPr/>
              <a:t>31</a:t>
            </a:fld>
            <a:endParaRPr lang="en-US" smtClean="0"/>
          </a:p>
        </p:txBody>
      </p:sp>
      <p:sp>
        <p:nvSpPr>
          <p:cNvPr id="33797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92162"/>
          </a:xfrm>
        </p:spPr>
        <p:txBody>
          <a:bodyPr/>
          <a:lstStyle/>
          <a:p>
            <a:pPr eaLnBrk="1" hangingPunct="1"/>
            <a:r>
              <a:rPr lang="en-US" sz="3200" smtClean="0"/>
              <a:t>Dynamic Hashing</a:t>
            </a:r>
          </a:p>
        </p:txBody>
      </p:sp>
      <p:pic>
        <p:nvPicPr>
          <p:cNvPr id="3379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3000" y="1066800"/>
            <a:ext cx="6400800" cy="5087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F626B01-8C74-4552-980A-C1A94C75DFF8}" type="datetime4">
              <a:rPr lang="en-US" smtClean="0"/>
              <a:t>October 17, 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ADBS: Storage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0306" name="Rectangle 2"/>
          <p:cNvSpPr>
            <a:spLocks noGrp="1" noChangeArrowheads="1"/>
          </p:cNvSpPr>
          <p:nvPr>
            <p:ph type="title"/>
          </p:nvPr>
        </p:nvSpPr>
        <p:spPr>
          <a:xfrm>
            <a:off x="269875" y="495300"/>
            <a:ext cx="8631238" cy="457200"/>
          </a:xfrm>
        </p:spPr>
        <p:txBody>
          <a:bodyPr/>
          <a:lstStyle/>
          <a:p>
            <a:r>
              <a:rPr lang="en-US"/>
              <a:t>Use of Extendable Hash Structure:  Example </a:t>
            </a:r>
          </a:p>
        </p:txBody>
      </p:sp>
      <p:sp>
        <p:nvSpPr>
          <p:cNvPr id="610307" name="Text Box 3"/>
          <p:cNvSpPr txBox="1">
            <a:spLocks noChangeArrowheads="1"/>
          </p:cNvSpPr>
          <p:nvPr/>
        </p:nvSpPr>
        <p:spPr bwMode="auto">
          <a:xfrm>
            <a:off x="2813050" y="5930900"/>
            <a:ext cx="3962400" cy="404813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800"/>
              <a:t>Initial Hash structure, bucket size = 2</a:t>
            </a:r>
          </a:p>
        </p:txBody>
      </p:sp>
      <p:pic>
        <p:nvPicPr>
          <p:cNvPr id="610308" name="Picture 4"/>
          <p:cNvPicPr>
            <a:picLocks noChangeAspect="1" noChangeArrowheads="1"/>
          </p:cNvPicPr>
          <p:nvPr/>
        </p:nvPicPr>
        <p:blipFill>
          <a:blip r:embed="rId3" cstate="print"/>
          <a:srcRect l="746" t="25388" r="746" b="25636"/>
          <a:stretch>
            <a:fillRect/>
          </a:stretch>
        </p:blipFill>
        <p:spPr bwMode="auto">
          <a:xfrm>
            <a:off x="914400" y="1371600"/>
            <a:ext cx="7539037" cy="2598737"/>
          </a:xfrm>
          <a:prstGeom prst="rect">
            <a:avLst/>
          </a:prstGeom>
          <a:noFill/>
          <a:ln w="38100" cmpd="dbl">
            <a:solidFill>
              <a:schemeClr val="tx2"/>
            </a:solidFill>
            <a:miter lim="800000"/>
            <a:headEnd/>
            <a:tailEnd/>
          </a:ln>
          <a:effectLst/>
        </p:spPr>
      </p:pic>
      <p:pic>
        <p:nvPicPr>
          <p:cNvPr id="610309" name="Picture 5"/>
          <p:cNvPicPr>
            <a:picLocks noChangeAspect="1" noChangeArrowheads="1"/>
          </p:cNvPicPr>
          <p:nvPr/>
        </p:nvPicPr>
        <p:blipFill>
          <a:blip r:embed="rId4" cstate="print"/>
          <a:srcRect l="620" t="36386" r="620" b="36386"/>
          <a:stretch>
            <a:fillRect/>
          </a:stretch>
        </p:blipFill>
        <p:spPr bwMode="auto">
          <a:xfrm>
            <a:off x="900113" y="4222750"/>
            <a:ext cx="7494587" cy="1549400"/>
          </a:xfrm>
          <a:prstGeom prst="rect">
            <a:avLst/>
          </a:prstGeom>
          <a:noFill/>
          <a:ln w="38100" cmpd="dbl">
            <a:solidFill>
              <a:schemeClr val="tx2"/>
            </a:solidFill>
            <a:miter lim="800000"/>
            <a:headEnd/>
            <a:tailEnd/>
          </a:ln>
          <a:effectLst/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2E1820-E95B-461E-AF60-1B4AFA5E2BDB}" type="slidenum">
              <a:rPr lang="en-US" smtClean="0"/>
              <a:pPr>
                <a:defRPr/>
              </a:pPr>
              <a:t>32</a:t>
            </a:fld>
            <a:endParaRPr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EB2A398-CA01-4C6F-8146-0F2C357894D0}" type="datetime4">
              <a:rPr lang="en-US" smtClean="0"/>
              <a:t>October 17, 2012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ADBS: Storage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23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Example (Cont.)</a:t>
            </a:r>
          </a:p>
        </p:txBody>
      </p:sp>
      <p:sp>
        <p:nvSpPr>
          <p:cNvPr id="6123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0113" y="1135063"/>
            <a:ext cx="7848600" cy="1263650"/>
          </a:xfrm>
        </p:spPr>
        <p:txBody>
          <a:bodyPr/>
          <a:lstStyle/>
          <a:p>
            <a:r>
              <a:rPr lang="en-US"/>
              <a:t>Hash structure after  insertion of one Brighton and two Downtown records</a:t>
            </a:r>
          </a:p>
        </p:txBody>
      </p:sp>
      <p:pic>
        <p:nvPicPr>
          <p:cNvPr id="612356" name="Picture 4"/>
          <p:cNvPicPr>
            <a:picLocks noChangeAspect="1" noChangeArrowheads="1"/>
          </p:cNvPicPr>
          <p:nvPr/>
        </p:nvPicPr>
        <p:blipFill>
          <a:blip r:embed="rId3" cstate="print"/>
          <a:srcRect l="609" t="25676" r="406" b="26216"/>
          <a:stretch>
            <a:fillRect/>
          </a:stretch>
        </p:blipFill>
        <p:spPr bwMode="auto">
          <a:xfrm>
            <a:off x="990600" y="2438400"/>
            <a:ext cx="6977062" cy="2543175"/>
          </a:xfrm>
          <a:prstGeom prst="rect">
            <a:avLst/>
          </a:prstGeom>
          <a:noFill/>
          <a:ln w="57150" cmpd="thinThick">
            <a:solidFill>
              <a:schemeClr val="tx2"/>
            </a:solidFill>
            <a:miter lim="800000"/>
            <a:headEnd/>
            <a:tailEnd/>
          </a:ln>
          <a:effectLst/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BCC05BE-19E7-46F6-9257-A05018B61334}" type="slidenum">
              <a:rPr lang="en-US" smtClean="0"/>
              <a:pPr>
                <a:defRPr/>
              </a:pPr>
              <a:t>33</a:t>
            </a:fld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D27E03D-8A7F-4BC7-BA6E-A071E64D92E9}" type="datetime4">
              <a:rPr lang="en-US" smtClean="0"/>
              <a:t>October 17, 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ADBS: Storage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Example (Cont.)</a:t>
            </a:r>
          </a:p>
        </p:txBody>
      </p:sp>
      <p:sp>
        <p:nvSpPr>
          <p:cNvPr id="614403" name="Text Box 3"/>
          <p:cNvSpPr txBox="1">
            <a:spLocks noChangeArrowheads="1"/>
          </p:cNvSpPr>
          <p:nvPr/>
        </p:nvSpPr>
        <p:spPr bwMode="auto">
          <a:xfrm>
            <a:off x="1798638" y="1135063"/>
            <a:ext cx="4883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800"/>
              <a:t>Hash structure after insertion of Mianus record</a:t>
            </a:r>
          </a:p>
        </p:txBody>
      </p:sp>
      <p:pic>
        <p:nvPicPr>
          <p:cNvPr id="614404" name="Picture 4"/>
          <p:cNvPicPr>
            <a:picLocks noChangeAspect="1" noChangeArrowheads="1"/>
          </p:cNvPicPr>
          <p:nvPr/>
        </p:nvPicPr>
        <p:blipFill>
          <a:blip r:embed="rId3" cstate="print"/>
          <a:srcRect l="391" t="14822" r="780" b="15602"/>
          <a:stretch>
            <a:fillRect/>
          </a:stretch>
        </p:blipFill>
        <p:spPr bwMode="auto">
          <a:xfrm>
            <a:off x="990600" y="1728788"/>
            <a:ext cx="7239000" cy="3822700"/>
          </a:xfrm>
          <a:prstGeom prst="rect">
            <a:avLst/>
          </a:prstGeom>
          <a:noFill/>
          <a:ln w="38100" cmpd="dbl">
            <a:solidFill>
              <a:schemeClr val="tx2"/>
            </a:solidFill>
            <a:miter lim="800000"/>
            <a:headEnd/>
            <a:tailEnd/>
          </a:ln>
          <a:effectLst/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2E1820-E95B-461E-AF60-1B4AFA5E2BDB}" type="slidenum">
              <a:rPr lang="en-US" smtClean="0"/>
              <a:pPr>
                <a:defRPr/>
              </a:pPr>
              <a:t>34</a:t>
            </a:fld>
            <a:endParaRPr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9941A64-7DA1-4ACF-97B1-883092ABEBC6}" type="datetime4">
              <a:rPr lang="en-US" smtClean="0"/>
              <a:t>October 17, 2012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ADBS: Storage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64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Example (Cont.)</a:t>
            </a:r>
          </a:p>
        </p:txBody>
      </p:sp>
      <p:sp>
        <p:nvSpPr>
          <p:cNvPr id="616451" name="Text Box 3"/>
          <p:cNvSpPr txBox="1">
            <a:spLocks noChangeArrowheads="1"/>
          </p:cNvSpPr>
          <p:nvPr/>
        </p:nvSpPr>
        <p:spPr bwMode="auto">
          <a:xfrm>
            <a:off x="1550988" y="5738813"/>
            <a:ext cx="595788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800"/>
              <a:t>Hash structure after insertion of  three Perryridge records</a:t>
            </a:r>
          </a:p>
        </p:txBody>
      </p:sp>
      <p:pic>
        <p:nvPicPr>
          <p:cNvPr id="616452" name="Picture 4"/>
          <p:cNvPicPr>
            <a:picLocks noChangeAspect="1" noChangeArrowheads="1"/>
          </p:cNvPicPr>
          <p:nvPr/>
        </p:nvPicPr>
        <p:blipFill>
          <a:blip r:embed="rId3" cstate="print"/>
          <a:srcRect l="591" t="7616" r="394" b="7878"/>
          <a:stretch>
            <a:fillRect/>
          </a:stretch>
        </p:blipFill>
        <p:spPr bwMode="auto">
          <a:xfrm>
            <a:off x="1220788" y="1135063"/>
            <a:ext cx="6964362" cy="4457700"/>
          </a:xfrm>
          <a:prstGeom prst="rect">
            <a:avLst/>
          </a:prstGeom>
          <a:noFill/>
          <a:ln w="38100" cmpd="dbl">
            <a:solidFill>
              <a:schemeClr val="tx2"/>
            </a:solidFill>
            <a:miter lim="800000"/>
            <a:headEnd/>
            <a:tailEnd/>
          </a:ln>
          <a:effectLst/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2E1820-E95B-461E-AF60-1B4AFA5E2BDB}" type="slidenum">
              <a:rPr lang="en-US" smtClean="0"/>
              <a:pPr>
                <a:defRPr/>
              </a:pPr>
              <a:t>35</a:t>
            </a:fld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A93CEB1-14C6-4EC3-BD71-30D4D63CB8AF}" type="datetime4">
              <a:rPr lang="en-US" smtClean="0"/>
              <a:t>October 17, 2012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ADBS: Storage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849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/>
          <a:lstStyle/>
          <a:p>
            <a:r>
              <a:rPr lang="en-US" dirty="0"/>
              <a:t>Example (Cont.)</a:t>
            </a:r>
          </a:p>
        </p:txBody>
      </p:sp>
      <p:sp>
        <p:nvSpPr>
          <p:cNvPr id="6184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1219200"/>
            <a:ext cx="8229600" cy="990599"/>
          </a:xfrm>
        </p:spPr>
        <p:txBody>
          <a:bodyPr/>
          <a:lstStyle/>
          <a:p>
            <a:r>
              <a:rPr lang="en-US" dirty="0"/>
              <a:t>Hash structure after insertion of Redwood and Round Hill records</a:t>
            </a:r>
          </a:p>
        </p:txBody>
      </p:sp>
      <p:pic>
        <p:nvPicPr>
          <p:cNvPr id="618500" name="Picture 4"/>
          <p:cNvPicPr>
            <a:picLocks noChangeAspect="1" noChangeArrowheads="1"/>
          </p:cNvPicPr>
          <p:nvPr/>
        </p:nvPicPr>
        <p:blipFill>
          <a:blip r:embed="rId3" cstate="print"/>
          <a:srcRect l="433" t="8646" r="1080" b="9222"/>
          <a:stretch>
            <a:fillRect/>
          </a:stretch>
        </p:blipFill>
        <p:spPr bwMode="auto">
          <a:xfrm>
            <a:off x="1219200" y="2209800"/>
            <a:ext cx="6510337" cy="4071938"/>
          </a:xfrm>
          <a:prstGeom prst="rect">
            <a:avLst/>
          </a:prstGeom>
          <a:noFill/>
          <a:ln w="38100" cmpd="dbl">
            <a:solidFill>
              <a:schemeClr val="tx2"/>
            </a:solidFill>
            <a:miter lim="800000"/>
            <a:headEnd/>
            <a:tailEnd/>
          </a:ln>
          <a:effectLst/>
        </p:spPr>
      </p:pic>
      <p:sp>
        <p:nvSpPr>
          <p:cNvPr id="5" name="Rectangle 4"/>
          <p:cNvSpPr/>
          <p:nvPr/>
        </p:nvSpPr>
        <p:spPr>
          <a:xfrm>
            <a:off x="152400" y="6400800"/>
            <a:ext cx="196720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fld id="{43435EA3-E4F3-4072-A1DA-53335A99E591}" type="datetime4">
              <a:rPr lang="en-US" smtClean="0"/>
              <a:pPr/>
              <a:t>October 17, 2012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BCC05BE-19E7-46F6-9257-A05018B61334}" type="slidenum">
              <a:rPr lang="en-US" smtClean="0"/>
              <a:pPr>
                <a:defRPr/>
              </a:pPr>
              <a:t>36</a:t>
            </a:fld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EDB4C9-E9EF-4351-8891-7480F9AAC5A5}" type="datetime4">
              <a:rPr lang="en-US" smtClean="0"/>
              <a:t>October 17, 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ADBS: Storage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2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1020277-9171-441B-8FE0-0E39F0986D09}" type="slidenum">
              <a:rPr lang="en-US" smtClean="0"/>
              <a:pPr/>
              <a:t>37</a:t>
            </a:fld>
            <a:endParaRPr lang="en-US" smtClean="0"/>
          </a:p>
        </p:txBody>
      </p:sp>
      <p:sp>
        <p:nvSpPr>
          <p:cNvPr id="3482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Example </a:t>
            </a:r>
          </a:p>
        </p:txBody>
      </p:sp>
      <p:grpSp>
        <p:nvGrpSpPr>
          <p:cNvPr id="34822" name="Group 4"/>
          <p:cNvGrpSpPr>
            <a:grpSpLocks/>
          </p:cNvGrpSpPr>
          <p:nvPr/>
        </p:nvGrpSpPr>
        <p:grpSpPr bwMode="auto">
          <a:xfrm>
            <a:off x="512763" y="1939925"/>
            <a:ext cx="4897437" cy="3851275"/>
            <a:chOff x="2552" y="105"/>
            <a:chExt cx="3085" cy="2426"/>
          </a:xfrm>
        </p:grpSpPr>
        <p:sp>
          <p:nvSpPr>
            <p:cNvPr id="34825" name="Freeform 5" descr="20%"/>
            <p:cNvSpPr>
              <a:spLocks/>
            </p:cNvSpPr>
            <p:nvPr/>
          </p:nvSpPr>
          <p:spPr bwMode="auto">
            <a:xfrm>
              <a:off x="3122" y="766"/>
              <a:ext cx="222" cy="221"/>
            </a:xfrm>
            <a:custGeom>
              <a:avLst/>
              <a:gdLst>
                <a:gd name="T0" fmla="*/ 0 w 222"/>
                <a:gd name="T1" fmla="*/ 220 h 221"/>
                <a:gd name="T2" fmla="*/ 0 w 222"/>
                <a:gd name="T3" fmla="*/ 0 h 221"/>
                <a:gd name="T4" fmla="*/ 221 w 222"/>
                <a:gd name="T5" fmla="*/ 0 h 221"/>
                <a:gd name="T6" fmla="*/ 221 w 222"/>
                <a:gd name="T7" fmla="*/ 220 h 221"/>
                <a:gd name="T8" fmla="*/ 0 w 222"/>
                <a:gd name="T9" fmla="*/ 220 h 22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22"/>
                <a:gd name="T16" fmla="*/ 0 h 221"/>
                <a:gd name="T17" fmla="*/ 222 w 222"/>
                <a:gd name="T18" fmla="*/ 221 h 22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22" h="221">
                  <a:moveTo>
                    <a:pt x="0" y="220"/>
                  </a:moveTo>
                  <a:lnTo>
                    <a:pt x="0" y="0"/>
                  </a:lnTo>
                  <a:lnTo>
                    <a:pt x="221" y="0"/>
                  </a:lnTo>
                  <a:lnTo>
                    <a:pt x="221" y="220"/>
                  </a:lnTo>
                  <a:lnTo>
                    <a:pt x="0" y="220"/>
                  </a:lnTo>
                </a:path>
              </a:pathLst>
            </a:custGeom>
            <a:pattFill prst="pct20">
              <a:fgClr>
                <a:schemeClr val="tx2"/>
              </a:fgClr>
              <a:bgClr>
                <a:schemeClr val="bg1"/>
              </a:bgClr>
            </a:pattFill>
            <a:ln w="12700" cap="rnd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4826" name="Freeform 6"/>
            <p:cNvSpPr>
              <a:spLocks/>
            </p:cNvSpPr>
            <p:nvPr/>
          </p:nvSpPr>
          <p:spPr bwMode="auto">
            <a:xfrm>
              <a:off x="4004" y="986"/>
              <a:ext cx="884" cy="222"/>
            </a:xfrm>
            <a:custGeom>
              <a:avLst/>
              <a:gdLst>
                <a:gd name="T0" fmla="*/ 0 w 884"/>
                <a:gd name="T1" fmla="*/ 221 h 222"/>
                <a:gd name="T2" fmla="*/ 0 w 884"/>
                <a:gd name="T3" fmla="*/ 0 h 222"/>
                <a:gd name="T4" fmla="*/ 883 w 884"/>
                <a:gd name="T5" fmla="*/ 0 h 222"/>
                <a:gd name="T6" fmla="*/ 883 w 884"/>
                <a:gd name="T7" fmla="*/ 221 h 222"/>
                <a:gd name="T8" fmla="*/ 0 w 884"/>
                <a:gd name="T9" fmla="*/ 221 h 22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84"/>
                <a:gd name="T16" fmla="*/ 0 h 222"/>
                <a:gd name="T17" fmla="*/ 884 w 884"/>
                <a:gd name="T18" fmla="*/ 222 h 22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84" h="222">
                  <a:moveTo>
                    <a:pt x="0" y="221"/>
                  </a:moveTo>
                  <a:lnTo>
                    <a:pt x="0" y="0"/>
                  </a:lnTo>
                  <a:lnTo>
                    <a:pt x="883" y="0"/>
                  </a:lnTo>
                  <a:lnTo>
                    <a:pt x="883" y="221"/>
                  </a:lnTo>
                  <a:lnTo>
                    <a:pt x="0" y="221"/>
                  </a:lnTo>
                </a:path>
              </a:pathLst>
            </a:custGeom>
            <a:noFill/>
            <a:ln w="12700" cap="rnd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4827" name="Freeform 7"/>
            <p:cNvSpPr>
              <a:spLocks/>
            </p:cNvSpPr>
            <p:nvPr/>
          </p:nvSpPr>
          <p:spPr bwMode="auto">
            <a:xfrm>
              <a:off x="4004" y="1648"/>
              <a:ext cx="884" cy="221"/>
            </a:xfrm>
            <a:custGeom>
              <a:avLst/>
              <a:gdLst>
                <a:gd name="T0" fmla="*/ 0 w 884"/>
                <a:gd name="T1" fmla="*/ 220 h 221"/>
                <a:gd name="T2" fmla="*/ 0 w 884"/>
                <a:gd name="T3" fmla="*/ 0 h 221"/>
                <a:gd name="T4" fmla="*/ 883 w 884"/>
                <a:gd name="T5" fmla="*/ 0 h 221"/>
                <a:gd name="T6" fmla="*/ 883 w 884"/>
                <a:gd name="T7" fmla="*/ 220 h 221"/>
                <a:gd name="T8" fmla="*/ 0 w 884"/>
                <a:gd name="T9" fmla="*/ 220 h 22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84"/>
                <a:gd name="T16" fmla="*/ 0 h 221"/>
                <a:gd name="T17" fmla="*/ 884 w 884"/>
                <a:gd name="T18" fmla="*/ 221 h 22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84" h="221">
                  <a:moveTo>
                    <a:pt x="0" y="220"/>
                  </a:moveTo>
                  <a:lnTo>
                    <a:pt x="0" y="0"/>
                  </a:lnTo>
                  <a:lnTo>
                    <a:pt x="883" y="0"/>
                  </a:lnTo>
                  <a:lnTo>
                    <a:pt x="883" y="220"/>
                  </a:lnTo>
                  <a:lnTo>
                    <a:pt x="0" y="220"/>
                  </a:lnTo>
                </a:path>
              </a:pathLst>
            </a:custGeom>
            <a:noFill/>
            <a:ln w="12700" cap="rnd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4828" name="Freeform 8"/>
            <p:cNvSpPr>
              <a:spLocks/>
            </p:cNvSpPr>
            <p:nvPr/>
          </p:nvSpPr>
          <p:spPr bwMode="auto">
            <a:xfrm>
              <a:off x="4004" y="2310"/>
              <a:ext cx="884" cy="221"/>
            </a:xfrm>
            <a:custGeom>
              <a:avLst/>
              <a:gdLst>
                <a:gd name="T0" fmla="*/ 0 w 884"/>
                <a:gd name="T1" fmla="*/ 220 h 221"/>
                <a:gd name="T2" fmla="*/ 0 w 884"/>
                <a:gd name="T3" fmla="*/ 0 h 221"/>
                <a:gd name="T4" fmla="*/ 883 w 884"/>
                <a:gd name="T5" fmla="*/ 0 h 221"/>
                <a:gd name="T6" fmla="*/ 883 w 884"/>
                <a:gd name="T7" fmla="*/ 220 h 221"/>
                <a:gd name="T8" fmla="*/ 0 w 884"/>
                <a:gd name="T9" fmla="*/ 220 h 22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84"/>
                <a:gd name="T16" fmla="*/ 0 h 221"/>
                <a:gd name="T17" fmla="*/ 884 w 884"/>
                <a:gd name="T18" fmla="*/ 221 h 22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84" h="221">
                  <a:moveTo>
                    <a:pt x="0" y="220"/>
                  </a:moveTo>
                  <a:lnTo>
                    <a:pt x="0" y="0"/>
                  </a:lnTo>
                  <a:lnTo>
                    <a:pt x="883" y="0"/>
                  </a:lnTo>
                  <a:lnTo>
                    <a:pt x="883" y="220"/>
                  </a:lnTo>
                  <a:lnTo>
                    <a:pt x="0" y="220"/>
                  </a:lnTo>
                </a:path>
              </a:pathLst>
            </a:custGeom>
            <a:noFill/>
            <a:ln w="12700" cap="rnd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4829" name="Freeform 9"/>
            <p:cNvSpPr>
              <a:spLocks/>
            </p:cNvSpPr>
            <p:nvPr/>
          </p:nvSpPr>
          <p:spPr bwMode="auto">
            <a:xfrm>
              <a:off x="4004" y="326"/>
              <a:ext cx="884" cy="221"/>
            </a:xfrm>
            <a:custGeom>
              <a:avLst/>
              <a:gdLst>
                <a:gd name="T0" fmla="*/ 0 w 884"/>
                <a:gd name="T1" fmla="*/ 220 h 221"/>
                <a:gd name="T2" fmla="*/ 0 w 884"/>
                <a:gd name="T3" fmla="*/ 0 h 221"/>
                <a:gd name="T4" fmla="*/ 883 w 884"/>
                <a:gd name="T5" fmla="*/ 0 h 221"/>
                <a:gd name="T6" fmla="*/ 883 w 884"/>
                <a:gd name="T7" fmla="*/ 220 h 221"/>
                <a:gd name="T8" fmla="*/ 0 w 884"/>
                <a:gd name="T9" fmla="*/ 220 h 22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84"/>
                <a:gd name="T16" fmla="*/ 0 h 221"/>
                <a:gd name="T17" fmla="*/ 884 w 884"/>
                <a:gd name="T18" fmla="*/ 221 h 22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84" h="221">
                  <a:moveTo>
                    <a:pt x="0" y="220"/>
                  </a:moveTo>
                  <a:lnTo>
                    <a:pt x="0" y="0"/>
                  </a:lnTo>
                  <a:lnTo>
                    <a:pt x="883" y="0"/>
                  </a:lnTo>
                  <a:lnTo>
                    <a:pt x="883" y="220"/>
                  </a:lnTo>
                  <a:lnTo>
                    <a:pt x="0" y="220"/>
                  </a:lnTo>
                </a:path>
              </a:pathLst>
            </a:custGeom>
            <a:noFill/>
            <a:ln w="12700" cap="rnd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4830" name="Freeform 10" descr="20%"/>
            <p:cNvSpPr>
              <a:spLocks/>
            </p:cNvSpPr>
            <p:nvPr/>
          </p:nvSpPr>
          <p:spPr bwMode="auto">
            <a:xfrm>
              <a:off x="4004" y="105"/>
              <a:ext cx="222" cy="222"/>
            </a:xfrm>
            <a:custGeom>
              <a:avLst/>
              <a:gdLst>
                <a:gd name="T0" fmla="*/ 0 w 222"/>
                <a:gd name="T1" fmla="*/ 221 h 222"/>
                <a:gd name="T2" fmla="*/ 0 w 222"/>
                <a:gd name="T3" fmla="*/ 0 h 222"/>
                <a:gd name="T4" fmla="*/ 221 w 222"/>
                <a:gd name="T5" fmla="*/ 0 h 222"/>
                <a:gd name="T6" fmla="*/ 221 w 222"/>
                <a:gd name="T7" fmla="*/ 221 h 222"/>
                <a:gd name="T8" fmla="*/ 0 w 222"/>
                <a:gd name="T9" fmla="*/ 221 h 22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22"/>
                <a:gd name="T16" fmla="*/ 0 h 222"/>
                <a:gd name="T17" fmla="*/ 222 w 222"/>
                <a:gd name="T18" fmla="*/ 222 h 22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22" h="222">
                  <a:moveTo>
                    <a:pt x="0" y="221"/>
                  </a:moveTo>
                  <a:lnTo>
                    <a:pt x="0" y="0"/>
                  </a:lnTo>
                  <a:lnTo>
                    <a:pt x="221" y="0"/>
                  </a:lnTo>
                  <a:lnTo>
                    <a:pt x="221" y="221"/>
                  </a:lnTo>
                  <a:lnTo>
                    <a:pt x="0" y="221"/>
                  </a:lnTo>
                </a:path>
              </a:pathLst>
            </a:custGeom>
            <a:pattFill prst="pct20">
              <a:fgClr>
                <a:schemeClr val="tx2"/>
              </a:fgClr>
              <a:bgClr>
                <a:schemeClr val="bg1"/>
              </a:bgClr>
            </a:pattFill>
            <a:ln w="12700" cap="rnd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4831" name="Freeform 11" descr="20%"/>
            <p:cNvSpPr>
              <a:spLocks/>
            </p:cNvSpPr>
            <p:nvPr/>
          </p:nvSpPr>
          <p:spPr bwMode="auto">
            <a:xfrm>
              <a:off x="4004" y="766"/>
              <a:ext cx="222" cy="221"/>
            </a:xfrm>
            <a:custGeom>
              <a:avLst/>
              <a:gdLst>
                <a:gd name="T0" fmla="*/ 0 w 222"/>
                <a:gd name="T1" fmla="*/ 220 h 221"/>
                <a:gd name="T2" fmla="*/ 0 w 222"/>
                <a:gd name="T3" fmla="*/ 0 h 221"/>
                <a:gd name="T4" fmla="*/ 221 w 222"/>
                <a:gd name="T5" fmla="*/ 0 h 221"/>
                <a:gd name="T6" fmla="*/ 221 w 222"/>
                <a:gd name="T7" fmla="*/ 220 h 221"/>
                <a:gd name="T8" fmla="*/ 0 w 222"/>
                <a:gd name="T9" fmla="*/ 220 h 22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22"/>
                <a:gd name="T16" fmla="*/ 0 h 221"/>
                <a:gd name="T17" fmla="*/ 222 w 222"/>
                <a:gd name="T18" fmla="*/ 221 h 22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22" h="221">
                  <a:moveTo>
                    <a:pt x="0" y="220"/>
                  </a:moveTo>
                  <a:lnTo>
                    <a:pt x="0" y="0"/>
                  </a:lnTo>
                  <a:lnTo>
                    <a:pt x="221" y="0"/>
                  </a:lnTo>
                  <a:lnTo>
                    <a:pt x="221" y="220"/>
                  </a:lnTo>
                  <a:lnTo>
                    <a:pt x="0" y="220"/>
                  </a:lnTo>
                </a:path>
              </a:pathLst>
            </a:custGeom>
            <a:pattFill prst="pct20">
              <a:fgClr>
                <a:schemeClr val="tx2"/>
              </a:fgClr>
              <a:bgClr>
                <a:schemeClr val="bg1"/>
              </a:bgClr>
            </a:pattFill>
            <a:ln w="12700" cap="rnd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4832" name="Freeform 12" descr="20%"/>
            <p:cNvSpPr>
              <a:spLocks/>
            </p:cNvSpPr>
            <p:nvPr/>
          </p:nvSpPr>
          <p:spPr bwMode="auto">
            <a:xfrm>
              <a:off x="4004" y="1427"/>
              <a:ext cx="222" cy="222"/>
            </a:xfrm>
            <a:custGeom>
              <a:avLst/>
              <a:gdLst>
                <a:gd name="T0" fmla="*/ 0 w 222"/>
                <a:gd name="T1" fmla="*/ 221 h 222"/>
                <a:gd name="T2" fmla="*/ 0 w 222"/>
                <a:gd name="T3" fmla="*/ 0 h 222"/>
                <a:gd name="T4" fmla="*/ 221 w 222"/>
                <a:gd name="T5" fmla="*/ 0 h 222"/>
                <a:gd name="T6" fmla="*/ 221 w 222"/>
                <a:gd name="T7" fmla="*/ 221 h 222"/>
                <a:gd name="T8" fmla="*/ 0 w 222"/>
                <a:gd name="T9" fmla="*/ 221 h 22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22"/>
                <a:gd name="T16" fmla="*/ 0 h 222"/>
                <a:gd name="T17" fmla="*/ 222 w 222"/>
                <a:gd name="T18" fmla="*/ 222 h 22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22" h="222">
                  <a:moveTo>
                    <a:pt x="0" y="221"/>
                  </a:moveTo>
                  <a:lnTo>
                    <a:pt x="0" y="0"/>
                  </a:lnTo>
                  <a:lnTo>
                    <a:pt x="221" y="0"/>
                  </a:lnTo>
                  <a:lnTo>
                    <a:pt x="221" y="221"/>
                  </a:lnTo>
                  <a:lnTo>
                    <a:pt x="0" y="221"/>
                  </a:lnTo>
                </a:path>
              </a:pathLst>
            </a:custGeom>
            <a:pattFill prst="pct20">
              <a:fgClr>
                <a:schemeClr val="tx2"/>
              </a:fgClr>
              <a:bgClr>
                <a:schemeClr val="bg1"/>
              </a:bgClr>
            </a:pattFill>
            <a:ln w="12700" cap="rnd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4833" name="Freeform 13"/>
            <p:cNvSpPr>
              <a:spLocks/>
            </p:cNvSpPr>
            <p:nvPr/>
          </p:nvSpPr>
          <p:spPr bwMode="auto">
            <a:xfrm>
              <a:off x="4004" y="2089"/>
              <a:ext cx="222" cy="222"/>
            </a:xfrm>
            <a:custGeom>
              <a:avLst/>
              <a:gdLst>
                <a:gd name="T0" fmla="*/ 0 w 222"/>
                <a:gd name="T1" fmla="*/ 221 h 222"/>
                <a:gd name="T2" fmla="*/ 0 w 222"/>
                <a:gd name="T3" fmla="*/ 0 h 222"/>
                <a:gd name="T4" fmla="*/ 221 w 222"/>
                <a:gd name="T5" fmla="*/ 0 h 222"/>
                <a:gd name="T6" fmla="*/ 221 w 222"/>
                <a:gd name="T7" fmla="*/ 221 h 222"/>
                <a:gd name="T8" fmla="*/ 0 w 222"/>
                <a:gd name="T9" fmla="*/ 221 h 22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22"/>
                <a:gd name="T16" fmla="*/ 0 h 222"/>
                <a:gd name="T17" fmla="*/ 222 w 222"/>
                <a:gd name="T18" fmla="*/ 222 h 22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22" h="222">
                  <a:moveTo>
                    <a:pt x="0" y="221"/>
                  </a:moveTo>
                  <a:lnTo>
                    <a:pt x="0" y="0"/>
                  </a:lnTo>
                  <a:lnTo>
                    <a:pt x="221" y="0"/>
                  </a:lnTo>
                  <a:lnTo>
                    <a:pt x="221" y="221"/>
                  </a:lnTo>
                  <a:lnTo>
                    <a:pt x="0" y="221"/>
                  </a:lnTo>
                </a:path>
              </a:pathLst>
            </a:custGeom>
            <a:noFill/>
            <a:ln w="12700" cap="rnd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4834" name="Freeform 14"/>
            <p:cNvSpPr>
              <a:spLocks/>
            </p:cNvSpPr>
            <p:nvPr/>
          </p:nvSpPr>
          <p:spPr bwMode="auto">
            <a:xfrm>
              <a:off x="3122" y="986"/>
              <a:ext cx="442" cy="883"/>
            </a:xfrm>
            <a:custGeom>
              <a:avLst/>
              <a:gdLst>
                <a:gd name="T0" fmla="*/ 0 w 442"/>
                <a:gd name="T1" fmla="*/ 882 h 883"/>
                <a:gd name="T2" fmla="*/ 0 w 442"/>
                <a:gd name="T3" fmla="*/ 0 h 883"/>
                <a:gd name="T4" fmla="*/ 441 w 442"/>
                <a:gd name="T5" fmla="*/ 0 h 883"/>
                <a:gd name="T6" fmla="*/ 441 w 442"/>
                <a:gd name="T7" fmla="*/ 882 h 883"/>
                <a:gd name="T8" fmla="*/ 0 w 442"/>
                <a:gd name="T9" fmla="*/ 882 h 88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42"/>
                <a:gd name="T16" fmla="*/ 0 h 883"/>
                <a:gd name="T17" fmla="*/ 442 w 442"/>
                <a:gd name="T18" fmla="*/ 883 h 88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42" h="883">
                  <a:moveTo>
                    <a:pt x="0" y="882"/>
                  </a:moveTo>
                  <a:lnTo>
                    <a:pt x="0" y="0"/>
                  </a:lnTo>
                  <a:lnTo>
                    <a:pt x="441" y="0"/>
                  </a:lnTo>
                  <a:lnTo>
                    <a:pt x="441" y="882"/>
                  </a:lnTo>
                  <a:lnTo>
                    <a:pt x="0" y="882"/>
                  </a:lnTo>
                </a:path>
              </a:pathLst>
            </a:custGeom>
            <a:noFill/>
            <a:ln w="12700" cap="rnd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4835" name="Rectangle 15"/>
            <p:cNvSpPr>
              <a:spLocks noChangeArrowheads="1"/>
            </p:cNvSpPr>
            <p:nvPr/>
          </p:nvSpPr>
          <p:spPr bwMode="auto">
            <a:xfrm>
              <a:off x="4643" y="1000"/>
              <a:ext cx="282" cy="19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sz="1400" b="1">
                  <a:solidFill>
                    <a:schemeClr val="tx2"/>
                  </a:solidFill>
                  <a:latin typeface="Helvetica" charset="0"/>
                </a:rPr>
                <a:t>13*</a:t>
              </a:r>
            </a:p>
          </p:txBody>
        </p:sp>
        <p:sp>
          <p:nvSpPr>
            <p:cNvPr id="34836" name="Rectangle 16"/>
            <p:cNvSpPr>
              <a:spLocks noChangeArrowheads="1"/>
            </p:cNvSpPr>
            <p:nvPr/>
          </p:nvSpPr>
          <p:spPr bwMode="auto">
            <a:xfrm>
              <a:off x="2717" y="997"/>
              <a:ext cx="238" cy="19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sz="1400" b="1">
                  <a:solidFill>
                    <a:srgbClr val="000000"/>
                  </a:solidFill>
                  <a:latin typeface="Helvetica" charset="0"/>
                </a:rPr>
                <a:t>00</a:t>
              </a:r>
            </a:p>
          </p:txBody>
        </p:sp>
        <p:sp>
          <p:nvSpPr>
            <p:cNvPr id="34837" name="Rectangle 17"/>
            <p:cNvSpPr>
              <a:spLocks noChangeArrowheads="1"/>
            </p:cNvSpPr>
            <p:nvPr/>
          </p:nvSpPr>
          <p:spPr bwMode="auto">
            <a:xfrm>
              <a:off x="2717" y="1242"/>
              <a:ext cx="238" cy="19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sz="1400" b="1">
                  <a:solidFill>
                    <a:srgbClr val="000000"/>
                  </a:solidFill>
                  <a:latin typeface="Helvetica" charset="0"/>
                </a:rPr>
                <a:t>01</a:t>
              </a:r>
            </a:p>
          </p:txBody>
        </p:sp>
        <p:sp>
          <p:nvSpPr>
            <p:cNvPr id="34838" name="Rectangle 18"/>
            <p:cNvSpPr>
              <a:spLocks noChangeArrowheads="1"/>
            </p:cNvSpPr>
            <p:nvPr/>
          </p:nvSpPr>
          <p:spPr bwMode="auto">
            <a:xfrm>
              <a:off x="2717" y="1452"/>
              <a:ext cx="238" cy="19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sz="1400" b="1">
                  <a:solidFill>
                    <a:srgbClr val="000000"/>
                  </a:solidFill>
                  <a:latin typeface="Helvetica" charset="0"/>
                </a:rPr>
                <a:t>10</a:t>
              </a:r>
            </a:p>
          </p:txBody>
        </p:sp>
        <p:sp>
          <p:nvSpPr>
            <p:cNvPr id="34839" name="Rectangle 19"/>
            <p:cNvSpPr>
              <a:spLocks noChangeArrowheads="1"/>
            </p:cNvSpPr>
            <p:nvPr/>
          </p:nvSpPr>
          <p:spPr bwMode="auto">
            <a:xfrm>
              <a:off x="2717" y="1679"/>
              <a:ext cx="238" cy="19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sz="1400" b="1">
                  <a:solidFill>
                    <a:srgbClr val="000000"/>
                  </a:solidFill>
                  <a:latin typeface="Helvetica" charset="0"/>
                </a:rPr>
                <a:t>11</a:t>
              </a:r>
            </a:p>
          </p:txBody>
        </p:sp>
        <p:sp>
          <p:nvSpPr>
            <p:cNvPr id="34840" name="Rectangle 20"/>
            <p:cNvSpPr>
              <a:spLocks noChangeArrowheads="1"/>
            </p:cNvSpPr>
            <p:nvPr/>
          </p:nvSpPr>
          <p:spPr bwMode="auto">
            <a:xfrm>
              <a:off x="3114" y="767"/>
              <a:ext cx="176" cy="19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sz="1400" b="1">
                  <a:solidFill>
                    <a:srgbClr val="000000"/>
                  </a:solidFill>
                  <a:latin typeface="Helvetica" charset="0"/>
                </a:rPr>
                <a:t>2</a:t>
              </a:r>
            </a:p>
          </p:txBody>
        </p:sp>
        <p:sp>
          <p:nvSpPr>
            <p:cNvPr id="34841" name="Rectangle 21"/>
            <p:cNvSpPr>
              <a:spLocks noChangeArrowheads="1"/>
            </p:cNvSpPr>
            <p:nvPr/>
          </p:nvSpPr>
          <p:spPr bwMode="auto">
            <a:xfrm>
              <a:off x="4026" y="137"/>
              <a:ext cx="176" cy="19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sz="1400" b="1">
                  <a:solidFill>
                    <a:srgbClr val="000000"/>
                  </a:solidFill>
                  <a:latin typeface="Helvetica" charset="0"/>
                </a:rPr>
                <a:t>2</a:t>
              </a:r>
            </a:p>
          </p:txBody>
        </p:sp>
        <p:sp>
          <p:nvSpPr>
            <p:cNvPr id="34842" name="Rectangle 22"/>
            <p:cNvSpPr>
              <a:spLocks noChangeArrowheads="1"/>
            </p:cNvSpPr>
            <p:nvPr/>
          </p:nvSpPr>
          <p:spPr bwMode="auto">
            <a:xfrm>
              <a:off x="4011" y="769"/>
              <a:ext cx="176" cy="19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sz="1400" b="1">
                  <a:solidFill>
                    <a:srgbClr val="000000"/>
                  </a:solidFill>
                  <a:latin typeface="Helvetica" charset="0"/>
                </a:rPr>
                <a:t>2</a:t>
              </a:r>
            </a:p>
          </p:txBody>
        </p:sp>
        <p:sp>
          <p:nvSpPr>
            <p:cNvPr id="34843" name="Rectangle 23"/>
            <p:cNvSpPr>
              <a:spLocks noChangeArrowheads="1"/>
            </p:cNvSpPr>
            <p:nvPr/>
          </p:nvSpPr>
          <p:spPr bwMode="auto">
            <a:xfrm>
              <a:off x="4004" y="1429"/>
              <a:ext cx="176" cy="19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sz="1400" b="1">
                  <a:solidFill>
                    <a:srgbClr val="000000"/>
                  </a:solidFill>
                  <a:latin typeface="Helvetica" charset="0"/>
                </a:rPr>
                <a:t>2</a:t>
              </a:r>
            </a:p>
          </p:txBody>
        </p:sp>
        <p:sp>
          <p:nvSpPr>
            <p:cNvPr id="34844" name="Rectangle 24" descr="20%"/>
            <p:cNvSpPr>
              <a:spLocks noChangeArrowheads="1"/>
            </p:cNvSpPr>
            <p:nvPr/>
          </p:nvSpPr>
          <p:spPr bwMode="auto">
            <a:xfrm>
              <a:off x="4024" y="2107"/>
              <a:ext cx="176" cy="190"/>
            </a:xfrm>
            <a:prstGeom prst="rect">
              <a:avLst/>
            </a:prstGeom>
            <a:pattFill prst="pct20">
              <a:fgClr>
                <a:schemeClr val="tx2"/>
              </a:fgClr>
              <a:bgClr>
                <a:schemeClr val="bg1"/>
              </a:bgClr>
            </a:pattFill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sz="1400" b="1">
                  <a:solidFill>
                    <a:srgbClr val="000000"/>
                  </a:solidFill>
                  <a:latin typeface="Helvetica" charset="0"/>
                </a:rPr>
                <a:t>2</a:t>
              </a:r>
            </a:p>
          </p:txBody>
        </p:sp>
        <p:sp>
          <p:nvSpPr>
            <p:cNvPr id="34845" name="Rectangle 25"/>
            <p:cNvSpPr>
              <a:spLocks noChangeArrowheads="1"/>
            </p:cNvSpPr>
            <p:nvPr/>
          </p:nvSpPr>
          <p:spPr bwMode="auto">
            <a:xfrm>
              <a:off x="2718" y="132"/>
              <a:ext cx="851" cy="19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sz="1400" b="1">
                  <a:solidFill>
                    <a:srgbClr val="000000"/>
                  </a:solidFill>
                  <a:latin typeface="Courier New" pitchFamily="49" charset="0"/>
                </a:rPr>
                <a:t>LOCAL DEPTH</a:t>
              </a:r>
            </a:p>
          </p:txBody>
        </p:sp>
        <p:sp>
          <p:nvSpPr>
            <p:cNvPr id="34846" name="Rectangle 26"/>
            <p:cNvSpPr>
              <a:spLocks noChangeArrowheads="1"/>
            </p:cNvSpPr>
            <p:nvPr/>
          </p:nvSpPr>
          <p:spPr bwMode="auto">
            <a:xfrm>
              <a:off x="2552" y="386"/>
              <a:ext cx="918" cy="19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sz="1400" b="1">
                  <a:solidFill>
                    <a:srgbClr val="000000"/>
                  </a:solidFill>
                  <a:latin typeface="Courier New" pitchFamily="49" charset="0"/>
                </a:rPr>
                <a:t>GLOBAL DEPTH</a:t>
              </a:r>
            </a:p>
          </p:txBody>
        </p:sp>
        <p:sp>
          <p:nvSpPr>
            <p:cNvPr id="34847" name="Rectangle 27"/>
            <p:cNvSpPr>
              <a:spLocks noChangeArrowheads="1"/>
            </p:cNvSpPr>
            <p:nvPr/>
          </p:nvSpPr>
          <p:spPr bwMode="auto">
            <a:xfrm>
              <a:off x="2921" y="2151"/>
              <a:ext cx="774" cy="19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sz="1400" b="1">
                  <a:solidFill>
                    <a:srgbClr val="000000"/>
                  </a:solidFill>
                  <a:latin typeface="Helvetica" charset="0"/>
                </a:rPr>
                <a:t>DIRECTORY</a:t>
              </a:r>
            </a:p>
          </p:txBody>
        </p:sp>
        <p:sp>
          <p:nvSpPr>
            <p:cNvPr id="34848" name="Rectangle 28"/>
            <p:cNvSpPr>
              <a:spLocks noChangeArrowheads="1"/>
            </p:cNvSpPr>
            <p:nvPr/>
          </p:nvSpPr>
          <p:spPr bwMode="auto">
            <a:xfrm>
              <a:off x="5029" y="263"/>
              <a:ext cx="598" cy="19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sz="1400" b="1">
                  <a:solidFill>
                    <a:srgbClr val="000000"/>
                  </a:solidFill>
                  <a:latin typeface="Helvetica" charset="0"/>
                </a:rPr>
                <a:t>Bucket A</a:t>
              </a:r>
            </a:p>
          </p:txBody>
        </p:sp>
        <p:sp>
          <p:nvSpPr>
            <p:cNvPr id="34849" name="Rectangle 29"/>
            <p:cNvSpPr>
              <a:spLocks noChangeArrowheads="1"/>
            </p:cNvSpPr>
            <p:nvPr/>
          </p:nvSpPr>
          <p:spPr bwMode="auto">
            <a:xfrm>
              <a:off x="5038" y="933"/>
              <a:ext cx="598" cy="19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sz="1400" b="1">
                  <a:solidFill>
                    <a:srgbClr val="000000"/>
                  </a:solidFill>
                  <a:latin typeface="Helvetica" charset="0"/>
                </a:rPr>
                <a:t>Bucket B</a:t>
              </a:r>
            </a:p>
          </p:txBody>
        </p:sp>
        <p:sp>
          <p:nvSpPr>
            <p:cNvPr id="34850" name="Rectangle 30"/>
            <p:cNvSpPr>
              <a:spLocks noChangeArrowheads="1"/>
            </p:cNvSpPr>
            <p:nvPr/>
          </p:nvSpPr>
          <p:spPr bwMode="auto">
            <a:xfrm>
              <a:off x="5038" y="1585"/>
              <a:ext cx="598" cy="19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sz="1400" b="1">
                  <a:solidFill>
                    <a:srgbClr val="000000"/>
                  </a:solidFill>
                  <a:latin typeface="Helvetica" charset="0"/>
                </a:rPr>
                <a:t>Bucket C</a:t>
              </a:r>
            </a:p>
          </p:txBody>
        </p:sp>
        <p:sp>
          <p:nvSpPr>
            <p:cNvPr id="34851" name="Rectangle 31"/>
            <p:cNvSpPr>
              <a:spLocks noChangeArrowheads="1"/>
            </p:cNvSpPr>
            <p:nvPr/>
          </p:nvSpPr>
          <p:spPr bwMode="auto">
            <a:xfrm>
              <a:off x="5039" y="2256"/>
              <a:ext cx="598" cy="19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sz="1400" b="1">
                  <a:solidFill>
                    <a:srgbClr val="000000"/>
                  </a:solidFill>
                  <a:latin typeface="Helvetica" charset="0"/>
                </a:rPr>
                <a:t>Bucket D</a:t>
              </a:r>
            </a:p>
          </p:txBody>
        </p:sp>
        <p:sp>
          <p:nvSpPr>
            <p:cNvPr id="34852" name="Rectangle 32"/>
            <p:cNvSpPr>
              <a:spLocks noChangeArrowheads="1"/>
            </p:cNvSpPr>
            <p:nvPr/>
          </p:nvSpPr>
          <p:spPr bwMode="auto">
            <a:xfrm>
              <a:off x="3989" y="1651"/>
              <a:ext cx="282" cy="19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sz="1400" b="1">
                  <a:solidFill>
                    <a:srgbClr val="000000"/>
                  </a:solidFill>
                  <a:latin typeface="Helvetica" charset="0"/>
                </a:rPr>
                <a:t>10*</a:t>
              </a:r>
            </a:p>
          </p:txBody>
        </p:sp>
        <p:sp>
          <p:nvSpPr>
            <p:cNvPr id="34853" name="Rectangle 33"/>
            <p:cNvSpPr>
              <a:spLocks noChangeArrowheads="1"/>
            </p:cNvSpPr>
            <p:nvPr/>
          </p:nvSpPr>
          <p:spPr bwMode="auto">
            <a:xfrm>
              <a:off x="3998" y="1000"/>
              <a:ext cx="220" cy="19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sz="1400" b="1">
                  <a:solidFill>
                    <a:srgbClr val="000000"/>
                  </a:solidFill>
                  <a:latin typeface="Helvetica" charset="0"/>
                </a:rPr>
                <a:t>1*</a:t>
              </a:r>
            </a:p>
          </p:txBody>
        </p:sp>
        <p:sp>
          <p:nvSpPr>
            <p:cNvPr id="34854" name="Rectangle 34"/>
            <p:cNvSpPr>
              <a:spLocks noChangeArrowheads="1"/>
            </p:cNvSpPr>
            <p:nvPr/>
          </p:nvSpPr>
          <p:spPr bwMode="auto">
            <a:xfrm>
              <a:off x="4419" y="1000"/>
              <a:ext cx="282" cy="19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sz="1400" b="1">
                  <a:solidFill>
                    <a:srgbClr val="000000"/>
                  </a:solidFill>
                  <a:latin typeface="Helvetica" charset="0"/>
                </a:rPr>
                <a:t>21*</a:t>
              </a:r>
            </a:p>
          </p:txBody>
        </p:sp>
        <p:sp>
          <p:nvSpPr>
            <p:cNvPr id="34855" name="Rectangle 35"/>
            <p:cNvSpPr>
              <a:spLocks noChangeArrowheads="1"/>
            </p:cNvSpPr>
            <p:nvPr/>
          </p:nvSpPr>
          <p:spPr bwMode="auto">
            <a:xfrm>
              <a:off x="3996" y="337"/>
              <a:ext cx="220" cy="19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sz="1400" b="1" dirty="0">
                  <a:solidFill>
                    <a:srgbClr val="000000"/>
                  </a:solidFill>
                  <a:latin typeface="Helvetica" charset="0"/>
                </a:rPr>
                <a:t>4*</a:t>
              </a:r>
            </a:p>
          </p:txBody>
        </p:sp>
        <p:sp>
          <p:nvSpPr>
            <p:cNvPr id="34856" name="Rectangle 36"/>
            <p:cNvSpPr>
              <a:spLocks noChangeArrowheads="1"/>
            </p:cNvSpPr>
            <p:nvPr/>
          </p:nvSpPr>
          <p:spPr bwMode="auto">
            <a:xfrm>
              <a:off x="4199" y="337"/>
              <a:ext cx="282" cy="19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sz="1400" b="1" dirty="0">
                  <a:solidFill>
                    <a:srgbClr val="000000"/>
                  </a:solidFill>
                  <a:latin typeface="Helvetica" charset="0"/>
                </a:rPr>
                <a:t>12*</a:t>
              </a:r>
            </a:p>
          </p:txBody>
        </p:sp>
        <p:sp>
          <p:nvSpPr>
            <p:cNvPr id="34857" name="Rectangle 37"/>
            <p:cNvSpPr>
              <a:spLocks noChangeArrowheads="1"/>
            </p:cNvSpPr>
            <p:nvPr/>
          </p:nvSpPr>
          <p:spPr bwMode="auto">
            <a:xfrm>
              <a:off x="4438" y="337"/>
              <a:ext cx="282" cy="19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sz="1400" b="1" dirty="0">
                  <a:solidFill>
                    <a:srgbClr val="000000"/>
                  </a:solidFill>
                  <a:latin typeface="Helvetica" charset="0"/>
                </a:rPr>
                <a:t>32*</a:t>
              </a:r>
            </a:p>
          </p:txBody>
        </p:sp>
        <p:sp>
          <p:nvSpPr>
            <p:cNvPr id="34858" name="Rectangle 38"/>
            <p:cNvSpPr>
              <a:spLocks noChangeArrowheads="1"/>
            </p:cNvSpPr>
            <p:nvPr/>
          </p:nvSpPr>
          <p:spPr bwMode="auto">
            <a:xfrm>
              <a:off x="4640" y="329"/>
              <a:ext cx="282" cy="19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sz="1400" b="1" dirty="0">
                  <a:solidFill>
                    <a:srgbClr val="000000"/>
                  </a:solidFill>
                  <a:latin typeface="Helvetica" charset="0"/>
                </a:rPr>
                <a:t>16*</a:t>
              </a:r>
            </a:p>
          </p:txBody>
        </p:sp>
        <p:sp>
          <p:nvSpPr>
            <p:cNvPr id="34859" name="Rectangle 39"/>
            <p:cNvSpPr>
              <a:spLocks noChangeArrowheads="1"/>
            </p:cNvSpPr>
            <p:nvPr/>
          </p:nvSpPr>
          <p:spPr bwMode="auto">
            <a:xfrm>
              <a:off x="3989" y="2313"/>
              <a:ext cx="282" cy="19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sz="1400" b="1">
                  <a:solidFill>
                    <a:srgbClr val="000000"/>
                  </a:solidFill>
                  <a:latin typeface="Helvetica" charset="0"/>
                </a:rPr>
                <a:t>15*</a:t>
              </a:r>
            </a:p>
          </p:txBody>
        </p:sp>
        <p:sp>
          <p:nvSpPr>
            <p:cNvPr id="34860" name="Rectangle 40"/>
            <p:cNvSpPr>
              <a:spLocks noChangeArrowheads="1"/>
            </p:cNvSpPr>
            <p:nvPr/>
          </p:nvSpPr>
          <p:spPr bwMode="auto">
            <a:xfrm>
              <a:off x="4235" y="2313"/>
              <a:ext cx="220" cy="19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sz="1400" b="1">
                  <a:solidFill>
                    <a:srgbClr val="000000"/>
                  </a:solidFill>
                  <a:latin typeface="Helvetica" charset="0"/>
                </a:rPr>
                <a:t>7*</a:t>
              </a:r>
            </a:p>
          </p:txBody>
        </p:sp>
        <p:sp>
          <p:nvSpPr>
            <p:cNvPr id="34861" name="Rectangle 41"/>
            <p:cNvSpPr>
              <a:spLocks noChangeArrowheads="1"/>
            </p:cNvSpPr>
            <p:nvPr/>
          </p:nvSpPr>
          <p:spPr bwMode="auto">
            <a:xfrm>
              <a:off x="4420" y="2313"/>
              <a:ext cx="282" cy="19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sz="1400" b="1">
                  <a:solidFill>
                    <a:srgbClr val="000000"/>
                  </a:solidFill>
                  <a:latin typeface="Helvetica" charset="0"/>
                </a:rPr>
                <a:t>19*</a:t>
              </a:r>
            </a:p>
          </p:txBody>
        </p:sp>
        <p:sp>
          <p:nvSpPr>
            <p:cNvPr id="34862" name="Rectangle 42"/>
            <p:cNvSpPr>
              <a:spLocks noChangeArrowheads="1"/>
            </p:cNvSpPr>
            <p:nvPr/>
          </p:nvSpPr>
          <p:spPr bwMode="auto">
            <a:xfrm>
              <a:off x="4234" y="999"/>
              <a:ext cx="220" cy="19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sz="1400" b="1">
                  <a:solidFill>
                    <a:srgbClr val="000000"/>
                  </a:solidFill>
                  <a:latin typeface="Helvetica" charset="0"/>
                </a:rPr>
                <a:t>5*</a:t>
              </a:r>
            </a:p>
          </p:txBody>
        </p:sp>
        <p:sp>
          <p:nvSpPr>
            <p:cNvPr id="34863" name="Freeform 43"/>
            <p:cNvSpPr>
              <a:spLocks/>
            </p:cNvSpPr>
            <p:nvPr/>
          </p:nvSpPr>
          <p:spPr bwMode="auto">
            <a:xfrm>
              <a:off x="3503" y="127"/>
              <a:ext cx="473" cy="84"/>
            </a:xfrm>
            <a:custGeom>
              <a:avLst/>
              <a:gdLst>
                <a:gd name="T0" fmla="*/ 0 w 473"/>
                <a:gd name="T1" fmla="*/ 83 h 84"/>
                <a:gd name="T2" fmla="*/ 195 w 473"/>
                <a:gd name="T3" fmla="*/ 0 h 84"/>
                <a:gd name="T4" fmla="*/ 187 w 473"/>
                <a:gd name="T5" fmla="*/ 83 h 84"/>
                <a:gd name="T6" fmla="*/ 472 w 473"/>
                <a:gd name="T7" fmla="*/ 60 h 8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73"/>
                <a:gd name="T13" fmla="*/ 0 h 84"/>
                <a:gd name="T14" fmla="*/ 473 w 473"/>
                <a:gd name="T15" fmla="*/ 84 h 8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73" h="84">
                  <a:moveTo>
                    <a:pt x="0" y="83"/>
                  </a:moveTo>
                  <a:lnTo>
                    <a:pt x="195" y="0"/>
                  </a:lnTo>
                  <a:lnTo>
                    <a:pt x="187" y="83"/>
                  </a:lnTo>
                  <a:lnTo>
                    <a:pt x="472" y="60"/>
                  </a:lnTo>
                </a:path>
              </a:pathLst>
            </a:custGeom>
            <a:noFill/>
            <a:ln w="12700" cap="rnd">
              <a:solidFill>
                <a:schemeClr val="tx2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4864" name="Freeform 44"/>
            <p:cNvSpPr>
              <a:spLocks/>
            </p:cNvSpPr>
            <p:nvPr/>
          </p:nvSpPr>
          <p:spPr bwMode="auto">
            <a:xfrm>
              <a:off x="2872" y="540"/>
              <a:ext cx="287" cy="226"/>
            </a:xfrm>
            <a:custGeom>
              <a:avLst/>
              <a:gdLst>
                <a:gd name="T0" fmla="*/ 0 w 287"/>
                <a:gd name="T1" fmla="*/ 0 h 226"/>
                <a:gd name="T2" fmla="*/ 53 w 287"/>
                <a:gd name="T3" fmla="*/ 180 h 226"/>
                <a:gd name="T4" fmla="*/ 158 w 287"/>
                <a:gd name="T5" fmla="*/ 75 h 226"/>
                <a:gd name="T6" fmla="*/ 286 w 287"/>
                <a:gd name="T7" fmla="*/ 225 h 226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87"/>
                <a:gd name="T13" fmla="*/ 0 h 226"/>
                <a:gd name="T14" fmla="*/ 287 w 287"/>
                <a:gd name="T15" fmla="*/ 226 h 22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87" h="226">
                  <a:moveTo>
                    <a:pt x="0" y="0"/>
                  </a:moveTo>
                  <a:lnTo>
                    <a:pt x="53" y="180"/>
                  </a:lnTo>
                  <a:lnTo>
                    <a:pt x="158" y="75"/>
                  </a:lnTo>
                  <a:lnTo>
                    <a:pt x="286" y="225"/>
                  </a:lnTo>
                </a:path>
              </a:pathLst>
            </a:custGeom>
            <a:noFill/>
            <a:ln w="12700" cap="rnd">
              <a:solidFill>
                <a:schemeClr val="tx2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4865" name="Rectangle 45"/>
            <p:cNvSpPr>
              <a:spLocks noChangeArrowheads="1"/>
            </p:cNvSpPr>
            <p:nvPr/>
          </p:nvSpPr>
          <p:spPr bwMode="auto">
            <a:xfrm>
              <a:off x="3124" y="986"/>
              <a:ext cx="431" cy="210"/>
            </a:xfrm>
            <a:prstGeom prst="rect">
              <a:avLst/>
            </a:prstGeom>
            <a:noFill/>
            <a:ln w="12700">
              <a:solidFill>
                <a:schemeClr val="tx2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4866" name="Rectangle 46"/>
            <p:cNvSpPr>
              <a:spLocks noChangeArrowheads="1"/>
            </p:cNvSpPr>
            <p:nvPr/>
          </p:nvSpPr>
          <p:spPr bwMode="auto">
            <a:xfrm>
              <a:off x="3124" y="1202"/>
              <a:ext cx="431" cy="210"/>
            </a:xfrm>
            <a:prstGeom prst="rect">
              <a:avLst/>
            </a:prstGeom>
            <a:noFill/>
            <a:ln w="12700">
              <a:solidFill>
                <a:schemeClr val="tx2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4867" name="Rectangle 47"/>
            <p:cNvSpPr>
              <a:spLocks noChangeArrowheads="1"/>
            </p:cNvSpPr>
            <p:nvPr/>
          </p:nvSpPr>
          <p:spPr bwMode="auto">
            <a:xfrm>
              <a:off x="3124" y="1418"/>
              <a:ext cx="431" cy="210"/>
            </a:xfrm>
            <a:prstGeom prst="rect">
              <a:avLst/>
            </a:prstGeom>
            <a:noFill/>
            <a:ln w="12700">
              <a:solidFill>
                <a:schemeClr val="tx2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4868" name="Line 48"/>
            <p:cNvSpPr>
              <a:spLocks noChangeShapeType="1"/>
            </p:cNvSpPr>
            <p:nvPr/>
          </p:nvSpPr>
          <p:spPr bwMode="auto">
            <a:xfrm flipV="1">
              <a:off x="3394" y="476"/>
              <a:ext cx="600" cy="698"/>
            </a:xfrm>
            <a:prstGeom prst="line">
              <a:avLst/>
            </a:prstGeom>
            <a:noFill/>
            <a:ln w="12700">
              <a:solidFill>
                <a:schemeClr val="tx2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4869" name="Line 49"/>
            <p:cNvSpPr>
              <a:spLocks noChangeShapeType="1"/>
            </p:cNvSpPr>
            <p:nvPr/>
          </p:nvSpPr>
          <p:spPr bwMode="auto">
            <a:xfrm flipV="1">
              <a:off x="3394" y="1111"/>
              <a:ext cx="600" cy="211"/>
            </a:xfrm>
            <a:prstGeom prst="line">
              <a:avLst/>
            </a:prstGeom>
            <a:noFill/>
            <a:ln w="12700">
              <a:solidFill>
                <a:schemeClr val="tx2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4870" name="Line 50"/>
            <p:cNvSpPr>
              <a:spLocks noChangeShapeType="1"/>
            </p:cNvSpPr>
            <p:nvPr/>
          </p:nvSpPr>
          <p:spPr bwMode="auto">
            <a:xfrm>
              <a:off x="3417" y="1534"/>
              <a:ext cx="584" cy="217"/>
            </a:xfrm>
            <a:prstGeom prst="line">
              <a:avLst/>
            </a:prstGeom>
            <a:noFill/>
            <a:ln w="12700">
              <a:solidFill>
                <a:schemeClr val="tx2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4871" name="Line 51"/>
            <p:cNvSpPr>
              <a:spLocks noChangeShapeType="1"/>
            </p:cNvSpPr>
            <p:nvPr/>
          </p:nvSpPr>
          <p:spPr bwMode="auto">
            <a:xfrm>
              <a:off x="3469" y="1774"/>
              <a:ext cx="525" cy="442"/>
            </a:xfrm>
            <a:prstGeom prst="line">
              <a:avLst/>
            </a:prstGeom>
            <a:noFill/>
            <a:ln w="12700">
              <a:solidFill>
                <a:schemeClr val="tx2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194036" name="Text Box 52"/>
          <p:cNvSpPr txBox="1">
            <a:spLocks noChangeArrowheads="1"/>
          </p:cNvSpPr>
          <p:nvPr/>
        </p:nvSpPr>
        <p:spPr bwMode="auto">
          <a:xfrm>
            <a:off x="6096000" y="2133600"/>
            <a:ext cx="2743200" cy="779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Insert 20, </a:t>
            </a:r>
          </a:p>
          <a:p>
            <a:pPr>
              <a:spcBef>
                <a:spcPct val="50000"/>
              </a:spcBef>
            </a:pPr>
            <a:r>
              <a:rPr lang="en-US"/>
              <a:t>Binary is  = 10100</a:t>
            </a:r>
          </a:p>
        </p:txBody>
      </p:sp>
      <p:sp>
        <p:nvSpPr>
          <p:cNvPr id="1194037" name="Text Box 53"/>
          <p:cNvSpPr txBox="1">
            <a:spLocks noChangeArrowheads="1"/>
          </p:cNvSpPr>
          <p:nvPr/>
        </p:nvSpPr>
        <p:spPr bwMode="auto">
          <a:xfrm>
            <a:off x="6096000" y="3352800"/>
            <a:ext cx="2819400" cy="229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n-US" sz="1600"/>
              <a:t>Record goes to bucket A, here is collision.</a:t>
            </a:r>
          </a:p>
          <a:p>
            <a:pPr algn="just">
              <a:spcBef>
                <a:spcPct val="50000"/>
              </a:spcBef>
            </a:pPr>
            <a:r>
              <a:rPr lang="en-US" sz="1600"/>
              <a:t>Now we perform two steps.</a:t>
            </a:r>
          </a:p>
          <a:p>
            <a:pPr algn="just">
              <a:spcBef>
                <a:spcPct val="50000"/>
              </a:spcBef>
            </a:pPr>
            <a:r>
              <a:rPr lang="en-US" sz="1600"/>
              <a:t>If the local depth of collision bucket is equal to global depth of directory then double the directory size, and spilt the bucket as well. </a:t>
            </a:r>
          </a:p>
        </p:txBody>
      </p:sp>
      <p:sp>
        <p:nvSpPr>
          <p:cNvPr id="56" name="Date Placeholder 5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8E9B298-386D-487D-A0DE-7CE9D92CD33B}" type="datetime4">
              <a:rPr lang="en-US" smtClean="0"/>
              <a:t>October 17, 2012</a:t>
            </a:fld>
            <a:endParaRPr lang="en-US"/>
          </a:p>
        </p:txBody>
      </p:sp>
      <p:sp>
        <p:nvSpPr>
          <p:cNvPr id="57" name="Footer Placeholder 5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ADBS: Storage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940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94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4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940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940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94036" grpId="0"/>
      <p:bldP spid="1194037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56AC28E-1E9D-42D6-8DE8-00E462B2285F}" type="slidenum">
              <a:rPr lang="en-US" smtClean="0"/>
              <a:pPr/>
              <a:t>38</a:t>
            </a:fld>
            <a:endParaRPr lang="en-US" smtClean="0"/>
          </a:p>
        </p:txBody>
      </p:sp>
      <p:sp>
        <p:nvSpPr>
          <p:cNvPr id="3584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Example </a:t>
            </a:r>
          </a:p>
        </p:txBody>
      </p:sp>
      <p:grpSp>
        <p:nvGrpSpPr>
          <p:cNvPr id="35846" name="Group 127"/>
          <p:cNvGrpSpPr>
            <a:grpSpLocks/>
          </p:cNvGrpSpPr>
          <p:nvPr/>
        </p:nvGrpSpPr>
        <p:grpSpPr bwMode="auto">
          <a:xfrm>
            <a:off x="285750" y="1746250"/>
            <a:ext cx="4322763" cy="4394200"/>
            <a:chOff x="180" y="1100"/>
            <a:chExt cx="2723" cy="2768"/>
          </a:xfrm>
        </p:grpSpPr>
        <p:sp>
          <p:nvSpPr>
            <p:cNvPr id="35915" name="AutoShape 5"/>
            <p:cNvSpPr>
              <a:spLocks noChangeArrowheads="1"/>
            </p:cNvSpPr>
            <p:nvPr/>
          </p:nvSpPr>
          <p:spPr bwMode="auto">
            <a:xfrm>
              <a:off x="2641" y="2314"/>
              <a:ext cx="262" cy="408"/>
            </a:xfrm>
            <a:prstGeom prst="rightArrow">
              <a:avLst>
                <a:gd name="adj1" fmla="val 75000"/>
                <a:gd name="adj2" fmla="val 50023"/>
              </a:avLst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916" name="Freeform 6" descr="20%"/>
            <p:cNvSpPr>
              <a:spLocks/>
            </p:cNvSpPr>
            <p:nvPr/>
          </p:nvSpPr>
          <p:spPr bwMode="auto">
            <a:xfrm>
              <a:off x="632" y="1674"/>
              <a:ext cx="176" cy="181"/>
            </a:xfrm>
            <a:custGeom>
              <a:avLst/>
              <a:gdLst>
                <a:gd name="T0" fmla="*/ 0 w 188"/>
                <a:gd name="T1" fmla="*/ 180 h 188"/>
                <a:gd name="T2" fmla="*/ 0 w 188"/>
                <a:gd name="T3" fmla="*/ 0 h 188"/>
                <a:gd name="T4" fmla="*/ 175 w 188"/>
                <a:gd name="T5" fmla="*/ 0 h 188"/>
                <a:gd name="T6" fmla="*/ 175 w 188"/>
                <a:gd name="T7" fmla="*/ 180 h 188"/>
                <a:gd name="T8" fmla="*/ 0 w 188"/>
                <a:gd name="T9" fmla="*/ 180 h 18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8"/>
                <a:gd name="T16" fmla="*/ 0 h 188"/>
                <a:gd name="T17" fmla="*/ 188 w 188"/>
                <a:gd name="T18" fmla="*/ 188 h 18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8" h="188">
                  <a:moveTo>
                    <a:pt x="0" y="187"/>
                  </a:moveTo>
                  <a:lnTo>
                    <a:pt x="0" y="0"/>
                  </a:lnTo>
                  <a:lnTo>
                    <a:pt x="187" y="0"/>
                  </a:lnTo>
                  <a:lnTo>
                    <a:pt x="187" y="187"/>
                  </a:lnTo>
                  <a:lnTo>
                    <a:pt x="0" y="187"/>
                  </a:lnTo>
                </a:path>
              </a:pathLst>
            </a:custGeom>
            <a:pattFill prst="pct20">
              <a:fgClr>
                <a:schemeClr val="tx2"/>
              </a:fgClr>
              <a:bgClr>
                <a:schemeClr val="bg1"/>
              </a:bgClr>
            </a:pattFill>
            <a:ln w="12700" cap="rnd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5917" name="Freeform 7"/>
            <p:cNvSpPr>
              <a:spLocks/>
            </p:cNvSpPr>
            <p:nvPr/>
          </p:nvSpPr>
          <p:spPr bwMode="auto">
            <a:xfrm>
              <a:off x="1332" y="1854"/>
              <a:ext cx="702" cy="180"/>
            </a:xfrm>
            <a:custGeom>
              <a:avLst/>
              <a:gdLst>
                <a:gd name="T0" fmla="*/ 0 w 749"/>
                <a:gd name="T1" fmla="*/ 179 h 188"/>
                <a:gd name="T2" fmla="*/ 0 w 749"/>
                <a:gd name="T3" fmla="*/ 0 h 188"/>
                <a:gd name="T4" fmla="*/ 701 w 749"/>
                <a:gd name="T5" fmla="*/ 0 h 188"/>
                <a:gd name="T6" fmla="*/ 701 w 749"/>
                <a:gd name="T7" fmla="*/ 179 h 188"/>
                <a:gd name="T8" fmla="*/ 0 w 749"/>
                <a:gd name="T9" fmla="*/ 179 h 18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49"/>
                <a:gd name="T16" fmla="*/ 0 h 188"/>
                <a:gd name="T17" fmla="*/ 749 w 749"/>
                <a:gd name="T18" fmla="*/ 188 h 18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49" h="188">
                  <a:moveTo>
                    <a:pt x="0" y="187"/>
                  </a:moveTo>
                  <a:lnTo>
                    <a:pt x="0" y="0"/>
                  </a:lnTo>
                  <a:lnTo>
                    <a:pt x="748" y="0"/>
                  </a:lnTo>
                  <a:lnTo>
                    <a:pt x="748" y="187"/>
                  </a:lnTo>
                  <a:lnTo>
                    <a:pt x="0" y="187"/>
                  </a:lnTo>
                </a:path>
              </a:pathLst>
            </a:custGeom>
            <a:noFill/>
            <a:ln w="12700" cap="rnd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5918" name="Freeform 8"/>
            <p:cNvSpPr>
              <a:spLocks/>
            </p:cNvSpPr>
            <p:nvPr/>
          </p:nvSpPr>
          <p:spPr bwMode="auto">
            <a:xfrm>
              <a:off x="1332" y="2393"/>
              <a:ext cx="702" cy="181"/>
            </a:xfrm>
            <a:custGeom>
              <a:avLst/>
              <a:gdLst>
                <a:gd name="T0" fmla="*/ 0 w 749"/>
                <a:gd name="T1" fmla="*/ 180 h 188"/>
                <a:gd name="T2" fmla="*/ 0 w 749"/>
                <a:gd name="T3" fmla="*/ 0 h 188"/>
                <a:gd name="T4" fmla="*/ 701 w 749"/>
                <a:gd name="T5" fmla="*/ 0 h 188"/>
                <a:gd name="T6" fmla="*/ 701 w 749"/>
                <a:gd name="T7" fmla="*/ 180 h 188"/>
                <a:gd name="T8" fmla="*/ 0 w 749"/>
                <a:gd name="T9" fmla="*/ 180 h 18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49"/>
                <a:gd name="T16" fmla="*/ 0 h 188"/>
                <a:gd name="T17" fmla="*/ 749 w 749"/>
                <a:gd name="T18" fmla="*/ 188 h 18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49" h="188">
                  <a:moveTo>
                    <a:pt x="0" y="187"/>
                  </a:moveTo>
                  <a:lnTo>
                    <a:pt x="0" y="0"/>
                  </a:lnTo>
                  <a:lnTo>
                    <a:pt x="748" y="0"/>
                  </a:lnTo>
                  <a:lnTo>
                    <a:pt x="748" y="187"/>
                  </a:lnTo>
                  <a:lnTo>
                    <a:pt x="0" y="187"/>
                  </a:lnTo>
                </a:path>
              </a:pathLst>
            </a:custGeom>
            <a:noFill/>
            <a:ln w="12700" cap="rnd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5919" name="Freeform 9"/>
            <p:cNvSpPr>
              <a:spLocks/>
            </p:cNvSpPr>
            <p:nvPr/>
          </p:nvSpPr>
          <p:spPr bwMode="auto">
            <a:xfrm>
              <a:off x="1332" y="2932"/>
              <a:ext cx="702" cy="181"/>
            </a:xfrm>
            <a:custGeom>
              <a:avLst/>
              <a:gdLst>
                <a:gd name="T0" fmla="*/ 0 w 749"/>
                <a:gd name="T1" fmla="*/ 180 h 188"/>
                <a:gd name="T2" fmla="*/ 0 w 749"/>
                <a:gd name="T3" fmla="*/ 0 h 188"/>
                <a:gd name="T4" fmla="*/ 701 w 749"/>
                <a:gd name="T5" fmla="*/ 0 h 188"/>
                <a:gd name="T6" fmla="*/ 701 w 749"/>
                <a:gd name="T7" fmla="*/ 180 h 188"/>
                <a:gd name="T8" fmla="*/ 0 w 749"/>
                <a:gd name="T9" fmla="*/ 180 h 18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49"/>
                <a:gd name="T16" fmla="*/ 0 h 188"/>
                <a:gd name="T17" fmla="*/ 749 w 749"/>
                <a:gd name="T18" fmla="*/ 188 h 18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49" h="188">
                  <a:moveTo>
                    <a:pt x="0" y="187"/>
                  </a:moveTo>
                  <a:lnTo>
                    <a:pt x="0" y="0"/>
                  </a:lnTo>
                  <a:lnTo>
                    <a:pt x="748" y="0"/>
                  </a:lnTo>
                  <a:lnTo>
                    <a:pt x="748" y="187"/>
                  </a:lnTo>
                  <a:lnTo>
                    <a:pt x="0" y="187"/>
                  </a:lnTo>
                </a:path>
              </a:pathLst>
            </a:custGeom>
            <a:noFill/>
            <a:ln w="12700" cap="rnd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5920" name="Freeform 10" descr="20%"/>
            <p:cNvSpPr>
              <a:spLocks/>
            </p:cNvSpPr>
            <p:nvPr/>
          </p:nvSpPr>
          <p:spPr bwMode="auto">
            <a:xfrm>
              <a:off x="1332" y="1674"/>
              <a:ext cx="176" cy="181"/>
            </a:xfrm>
            <a:custGeom>
              <a:avLst/>
              <a:gdLst>
                <a:gd name="T0" fmla="*/ 0 w 188"/>
                <a:gd name="T1" fmla="*/ 180 h 188"/>
                <a:gd name="T2" fmla="*/ 0 w 188"/>
                <a:gd name="T3" fmla="*/ 0 h 188"/>
                <a:gd name="T4" fmla="*/ 175 w 188"/>
                <a:gd name="T5" fmla="*/ 0 h 188"/>
                <a:gd name="T6" fmla="*/ 175 w 188"/>
                <a:gd name="T7" fmla="*/ 180 h 188"/>
                <a:gd name="T8" fmla="*/ 0 w 188"/>
                <a:gd name="T9" fmla="*/ 180 h 18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8"/>
                <a:gd name="T16" fmla="*/ 0 h 188"/>
                <a:gd name="T17" fmla="*/ 188 w 188"/>
                <a:gd name="T18" fmla="*/ 188 h 18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8" h="188">
                  <a:moveTo>
                    <a:pt x="0" y="187"/>
                  </a:moveTo>
                  <a:lnTo>
                    <a:pt x="0" y="0"/>
                  </a:lnTo>
                  <a:lnTo>
                    <a:pt x="187" y="0"/>
                  </a:lnTo>
                  <a:lnTo>
                    <a:pt x="187" y="187"/>
                  </a:lnTo>
                  <a:lnTo>
                    <a:pt x="0" y="187"/>
                  </a:lnTo>
                </a:path>
              </a:pathLst>
            </a:custGeom>
            <a:pattFill prst="pct20">
              <a:fgClr>
                <a:schemeClr val="tx2"/>
              </a:fgClr>
              <a:bgClr>
                <a:schemeClr val="bg1"/>
              </a:bgClr>
            </a:pattFill>
            <a:ln w="12700" cap="rnd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5921" name="Freeform 11"/>
            <p:cNvSpPr>
              <a:spLocks/>
            </p:cNvSpPr>
            <p:nvPr/>
          </p:nvSpPr>
          <p:spPr bwMode="auto">
            <a:xfrm>
              <a:off x="1332" y="2213"/>
              <a:ext cx="176" cy="181"/>
            </a:xfrm>
            <a:custGeom>
              <a:avLst/>
              <a:gdLst>
                <a:gd name="T0" fmla="*/ 0 w 188"/>
                <a:gd name="T1" fmla="*/ 180 h 188"/>
                <a:gd name="T2" fmla="*/ 0 w 188"/>
                <a:gd name="T3" fmla="*/ 0 h 188"/>
                <a:gd name="T4" fmla="*/ 175 w 188"/>
                <a:gd name="T5" fmla="*/ 0 h 188"/>
                <a:gd name="T6" fmla="*/ 175 w 188"/>
                <a:gd name="T7" fmla="*/ 180 h 188"/>
                <a:gd name="T8" fmla="*/ 0 w 188"/>
                <a:gd name="T9" fmla="*/ 180 h 18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8"/>
                <a:gd name="T16" fmla="*/ 0 h 188"/>
                <a:gd name="T17" fmla="*/ 188 w 188"/>
                <a:gd name="T18" fmla="*/ 188 h 18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8" h="188">
                  <a:moveTo>
                    <a:pt x="0" y="187"/>
                  </a:moveTo>
                  <a:lnTo>
                    <a:pt x="0" y="0"/>
                  </a:lnTo>
                  <a:lnTo>
                    <a:pt x="187" y="0"/>
                  </a:lnTo>
                  <a:lnTo>
                    <a:pt x="187" y="187"/>
                  </a:lnTo>
                  <a:lnTo>
                    <a:pt x="0" y="187"/>
                  </a:lnTo>
                </a:path>
              </a:pathLst>
            </a:custGeom>
            <a:noFill/>
            <a:ln w="12700" cap="rnd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5922" name="Freeform 12" descr="20%"/>
            <p:cNvSpPr>
              <a:spLocks/>
            </p:cNvSpPr>
            <p:nvPr/>
          </p:nvSpPr>
          <p:spPr bwMode="auto">
            <a:xfrm>
              <a:off x="1332" y="2753"/>
              <a:ext cx="176" cy="180"/>
            </a:xfrm>
            <a:custGeom>
              <a:avLst/>
              <a:gdLst>
                <a:gd name="T0" fmla="*/ 0 w 188"/>
                <a:gd name="T1" fmla="*/ 179 h 188"/>
                <a:gd name="T2" fmla="*/ 0 w 188"/>
                <a:gd name="T3" fmla="*/ 0 h 188"/>
                <a:gd name="T4" fmla="*/ 175 w 188"/>
                <a:gd name="T5" fmla="*/ 0 h 188"/>
                <a:gd name="T6" fmla="*/ 175 w 188"/>
                <a:gd name="T7" fmla="*/ 179 h 188"/>
                <a:gd name="T8" fmla="*/ 0 w 188"/>
                <a:gd name="T9" fmla="*/ 179 h 18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8"/>
                <a:gd name="T16" fmla="*/ 0 h 188"/>
                <a:gd name="T17" fmla="*/ 188 w 188"/>
                <a:gd name="T18" fmla="*/ 188 h 18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8" h="188">
                  <a:moveTo>
                    <a:pt x="0" y="187"/>
                  </a:moveTo>
                  <a:lnTo>
                    <a:pt x="0" y="0"/>
                  </a:lnTo>
                  <a:lnTo>
                    <a:pt x="187" y="0"/>
                  </a:lnTo>
                  <a:lnTo>
                    <a:pt x="187" y="187"/>
                  </a:lnTo>
                  <a:lnTo>
                    <a:pt x="0" y="187"/>
                  </a:lnTo>
                </a:path>
              </a:pathLst>
            </a:custGeom>
            <a:pattFill prst="pct20">
              <a:fgClr>
                <a:schemeClr val="tx2"/>
              </a:fgClr>
              <a:bgClr>
                <a:schemeClr val="bg1"/>
              </a:bgClr>
            </a:pattFill>
            <a:ln w="12700" cap="rnd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5923" name="Freeform 13"/>
            <p:cNvSpPr>
              <a:spLocks/>
            </p:cNvSpPr>
            <p:nvPr/>
          </p:nvSpPr>
          <p:spPr bwMode="auto">
            <a:xfrm>
              <a:off x="1332" y="1315"/>
              <a:ext cx="702" cy="180"/>
            </a:xfrm>
            <a:custGeom>
              <a:avLst/>
              <a:gdLst>
                <a:gd name="T0" fmla="*/ 0 w 749"/>
                <a:gd name="T1" fmla="*/ 179 h 187"/>
                <a:gd name="T2" fmla="*/ 0 w 749"/>
                <a:gd name="T3" fmla="*/ 0 h 187"/>
                <a:gd name="T4" fmla="*/ 701 w 749"/>
                <a:gd name="T5" fmla="*/ 0 h 187"/>
                <a:gd name="T6" fmla="*/ 701 w 749"/>
                <a:gd name="T7" fmla="*/ 179 h 187"/>
                <a:gd name="T8" fmla="*/ 0 w 749"/>
                <a:gd name="T9" fmla="*/ 179 h 18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49"/>
                <a:gd name="T16" fmla="*/ 0 h 187"/>
                <a:gd name="T17" fmla="*/ 749 w 749"/>
                <a:gd name="T18" fmla="*/ 187 h 18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49" h="187">
                  <a:moveTo>
                    <a:pt x="0" y="186"/>
                  </a:moveTo>
                  <a:lnTo>
                    <a:pt x="0" y="0"/>
                  </a:lnTo>
                  <a:lnTo>
                    <a:pt x="748" y="0"/>
                  </a:lnTo>
                  <a:lnTo>
                    <a:pt x="748" y="186"/>
                  </a:lnTo>
                  <a:lnTo>
                    <a:pt x="0" y="186"/>
                  </a:lnTo>
                </a:path>
              </a:pathLst>
            </a:custGeom>
            <a:noFill/>
            <a:ln w="12700" cap="rnd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5924" name="Freeform 14" descr="20%"/>
            <p:cNvSpPr>
              <a:spLocks/>
            </p:cNvSpPr>
            <p:nvPr/>
          </p:nvSpPr>
          <p:spPr bwMode="auto">
            <a:xfrm>
              <a:off x="1332" y="1136"/>
              <a:ext cx="176" cy="180"/>
            </a:xfrm>
            <a:custGeom>
              <a:avLst/>
              <a:gdLst>
                <a:gd name="T0" fmla="*/ 0 w 188"/>
                <a:gd name="T1" fmla="*/ 179 h 188"/>
                <a:gd name="T2" fmla="*/ 0 w 188"/>
                <a:gd name="T3" fmla="*/ 0 h 188"/>
                <a:gd name="T4" fmla="*/ 175 w 188"/>
                <a:gd name="T5" fmla="*/ 0 h 188"/>
                <a:gd name="T6" fmla="*/ 175 w 188"/>
                <a:gd name="T7" fmla="*/ 179 h 188"/>
                <a:gd name="T8" fmla="*/ 0 w 188"/>
                <a:gd name="T9" fmla="*/ 179 h 18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8"/>
                <a:gd name="T16" fmla="*/ 0 h 188"/>
                <a:gd name="T17" fmla="*/ 188 w 188"/>
                <a:gd name="T18" fmla="*/ 188 h 18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8" h="188">
                  <a:moveTo>
                    <a:pt x="0" y="187"/>
                  </a:moveTo>
                  <a:lnTo>
                    <a:pt x="0" y="0"/>
                  </a:lnTo>
                  <a:lnTo>
                    <a:pt x="187" y="0"/>
                  </a:lnTo>
                  <a:lnTo>
                    <a:pt x="187" y="187"/>
                  </a:lnTo>
                  <a:lnTo>
                    <a:pt x="0" y="187"/>
                  </a:lnTo>
                </a:path>
              </a:pathLst>
            </a:custGeom>
            <a:pattFill prst="pct20">
              <a:fgClr>
                <a:schemeClr val="tx2"/>
              </a:fgClr>
              <a:bgClr>
                <a:schemeClr val="bg1"/>
              </a:bgClr>
            </a:pattFill>
            <a:ln w="12700" cap="rnd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5925" name="Freeform 15"/>
            <p:cNvSpPr>
              <a:spLocks/>
            </p:cNvSpPr>
            <p:nvPr/>
          </p:nvSpPr>
          <p:spPr bwMode="auto">
            <a:xfrm>
              <a:off x="632" y="1854"/>
              <a:ext cx="350" cy="720"/>
            </a:xfrm>
            <a:custGeom>
              <a:avLst/>
              <a:gdLst>
                <a:gd name="T0" fmla="*/ 0 w 374"/>
                <a:gd name="T1" fmla="*/ 719 h 749"/>
                <a:gd name="T2" fmla="*/ 0 w 374"/>
                <a:gd name="T3" fmla="*/ 0 h 749"/>
                <a:gd name="T4" fmla="*/ 349 w 374"/>
                <a:gd name="T5" fmla="*/ 0 h 749"/>
                <a:gd name="T6" fmla="*/ 349 w 374"/>
                <a:gd name="T7" fmla="*/ 719 h 749"/>
                <a:gd name="T8" fmla="*/ 0 w 374"/>
                <a:gd name="T9" fmla="*/ 719 h 74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74"/>
                <a:gd name="T16" fmla="*/ 0 h 749"/>
                <a:gd name="T17" fmla="*/ 374 w 374"/>
                <a:gd name="T18" fmla="*/ 749 h 74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74" h="749">
                  <a:moveTo>
                    <a:pt x="0" y="748"/>
                  </a:moveTo>
                  <a:lnTo>
                    <a:pt x="0" y="0"/>
                  </a:lnTo>
                  <a:lnTo>
                    <a:pt x="373" y="0"/>
                  </a:lnTo>
                  <a:lnTo>
                    <a:pt x="373" y="748"/>
                  </a:lnTo>
                  <a:lnTo>
                    <a:pt x="0" y="748"/>
                  </a:lnTo>
                </a:path>
              </a:pathLst>
            </a:custGeom>
            <a:noFill/>
            <a:ln w="12700" cap="rnd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5926" name="Rectangle 16"/>
            <p:cNvSpPr>
              <a:spLocks noChangeArrowheads="1"/>
            </p:cNvSpPr>
            <p:nvPr/>
          </p:nvSpPr>
          <p:spPr bwMode="auto">
            <a:xfrm>
              <a:off x="1676" y="3482"/>
              <a:ext cx="282" cy="19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sz="1400" b="1">
                  <a:solidFill>
                    <a:srgbClr val="000000"/>
                  </a:solidFill>
                  <a:latin typeface="Helvetica" charset="0"/>
                </a:rPr>
                <a:t>20*</a:t>
              </a:r>
            </a:p>
          </p:txBody>
        </p:sp>
        <p:sp>
          <p:nvSpPr>
            <p:cNvPr id="35927" name="Freeform 17"/>
            <p:cNvSpPr>
              <a:spLocks/>
            </p:cNvSpPr>
            <p:nvPr/>
          </p:nvSpPr>
          <p:spPr bwMode="auto">
            <a:xfrm>
              <a:off x="1340" y="3493"/>
              <a:ext cx="701" cy="180"/>
            </a:xfrm>
            <a:custGeom>
              <a:avLst/>
              <a:gdLst>
                <a:gd name="T0" fmla="*/ 0 w 748"/>
                <a:gd name="T1" fmla="*/ 179 h 188"/>
                <a:gd name="T2" fmla="*/ 0 w 748"/>
                <a:gd name="T3" fmla="*/ 0 h 188"/>
                <a:gd name="T4" fmla="*/ 700 w 748"/>
                <a:gd name="T5" fmla="*/ 0 h 188"/>
                <a:gd name="T6" fmla="*/ 700 w 748"/>
                <a:gd name="T7" fmla="*/ 179 h 188"/>
                <a:gd name="T8" fmla="*/ 0 w 748"/>
                <a:gd name="T9" fmla="*/ 179 h 18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48"/>
                <a:gd name="T16" fmla="*/ 0 h 188"/>
                <a:gd name="T17" fmla="*/ 748 w 748"/>
                <a:gd name="T18" fmla="*/ 188 h 18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48" h="188">
                  <a:moveTo>
                    <a:pt x="0" y="187"/>
                  </a:moveTo>
                  <a:lnTo>
                    <a:pt x="0" y="0"/>
                  </a:lnTo>
                  <a:lnTo>
                    <a:pt x="747" y="0"/>
                  </a:lnTo>
                  <a:lnTo>
                    <a:pt x="747" y="187"/>
                  </a:lnTo>
                  <a:lnTo>
                    <a:pt x="0" y="187"/>
                  </a:lnTo>
                </a:path>
              </a:pathLst>
            </a:custGeom>
            <a:noFill/>
            <a:ln w="12700" cap="rnd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5928" name="Freeform 18" descr="20%"/>
            <p:cNvSpPr>
              <a:spLocks/>
            </p:cNvSpPr>
            <p:nvPr/>
          </p:nvSpPr>
          <p:spPr bwMode="auto">
            <a:xfrm>
              <a:off x="1340" y="3314"/>
              <a:ext cx="176" cy="180"/>
            </a:xfrm>
            <a:custGeom>
              <a:avLst/>
              <a:gdLst>
                <a:gd name="T0" fmla="*/ 0 w 188"/>
                <a:gd name="T1" fmla="*/ 179 h 187"/>
                <a:gd name="T2" fmla="*/ 0 w 188"/>
                <a:gd name="T3" fmla="*/ 0 h 187"/>
                <a:gd name="T4" fmla="*/ 175 w 188"/>
                <a:gd name="T5" fmla="*/ 0 h 187"/>
                <a:gd name="T6" fmla="*/ 175 w 188"/>
                <a:gd name="T7" fmla="*/ 179 h 187"/>
                <a:gd name="T8" fmla="*/ 0 w 188"/>
                <a:gd name="T9" fmla="*/ 179 h 18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8"/>
                <a:gd name="T16" fmla="*/ 0 h 187"/>
                <a:gd name="T17" fmla="*/ 188 w 188"/>
                <a:gd name="T18" fmla="*/ 187 h 18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8" h="187">
                  <a:moveTo>
                    <a:pt x="0" y="186"/>
                  </a:moveTo>
                  <a:lnTo>
                    <a:pt x="0" y="0"/>
                  </a:lnTo>
                  <a:lnTo>
                    <a:pt x="187" y="0"/>
                  </a:lnTo>
                  <a:lnTo>
                    <a:pt x="187" y="186"/>
                  </a:lnTo>
                  <a:lnTo>
                    <a:pt x="0" y="186"/>
                  </a:lnTo>
                </a:path>
              </a:pathLst>
            </a:custGeom>
            <a:pattFill prst="pct20">
              <a:fgClr>
                <a:schemeClr val="tx2"/>
              </a:fgClr>
              <a:bgClr>
                <a:schemeClr val="bg1"/>
              </a:bgClr>
            </a:pattFill>
            <a:ln w="12700" cap="rnd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5929" name="Rectangle 19"/>
            <p:cNvSpPr>
              <a:spLocks noChangeArrowheads="1"/>
            </p:cNvSpPr>
            <p:nvPr/>
          </p:nvSpPr>
          <p:spPr bwMode="auto">
            <a:xfrm>
              <a:off x="356" y="1862"/>
              <a:ext cx="238" cy="19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sz="1400" b="1">
                  <a:solidFill>
                    <a:srgbClr val="000000"/>
                  </a:solidFill>
                  <a:latin typeface="Helvetica" charset="0"/>
                </a:rPr>
                <a:t>00</a:t>
              </a:r>
            </a:p>
          </p:txBody>
        </p:sp>
        <p:sp>
          <p:nvSpPr>
            <p:cNvPr id="35930" name="Rectangle 20"/>
            <p:cNvSpPr>
              <a:spLocks noChangeArrowheads="1"/>
            </p:cNvSpPr>
            <p:nvPr/>
          </p:nvSpPr>
          <p:spPr bwMode="auto">
            <a:xfrm>
              <a:off x="356" y="2050"/>
              <a:ext cx="238" cy="19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sz="1400" b="1">
                  <a:solidFill>
                    <a:srgbClr val="000000"/>
                  </a:solidFill>
                  <a:latin typeface="Helvetica" charset="0"/>
                </a:rPr>
                <a:t>01</a:t>
              </a:r>
            </a:p>
          </p:txBody>
        </p:sp>
        <p:sp>
          <p:nvSpPr>
            <p:cNvPr id="35931" name="Rectangle 21"/>
            <p:cNvSpPr>
              <a:spLocks noChangeArrowheads="1"/>
            </p:cNvSpPr>
            <p:nvPr/>
          </p:nvSpPr>
          <p:spPr bwMode="auto">
            <a:xfrm>
              <a:off x="343" y="2222"/>
              <a:ext cx="238" cy="19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sz="1400" b="1">
                  <a:solidFill>
                    <a:srgbClr val="000000"/>
                  </a:solidFill>
                  <a:latin typeface="Helvetica" charset="0"/>
                </a:rPr>
                <a:t>10</a:t>
              </a:r>
            </a:p>
          </p:txBody>
        </p:sp>
        <p:sp>
          <p:nvSpPr>
            <p:cNvPr id="35932" name="Rectangle 22"/>
            <p:cNvSpPr>
              <a:spLocks noChangeArrowheads="1"/>
            </p:cNvSpPr>
            <p:nvPr/>
          </p:nvSpPr>
          <p:spPr bwMode="auto">
            <a:xfrm>
              <a:off x="351" y="2394"/>
              <a:ext cx="238" cy="19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sz="1400" b="1">
                  <a:solidFill>
                    <a:srgbClr val="000000"/>
                  </a:solidFill>
                  <a:latin typeface="Helvetica" charset="0"/>
                </a:rPr>
                <a:t>11</a:t>
              </a:r>
            </a:p>
          </p:txBody>
        </p:sp>
        <p:sp>
          <p:nvSpPr>
            <p:cNvPr id="35933" name="Rectangle 23"/>
            <p:cNvSpPr>
              <a:spLocks noChangeArrowheads="1"/>
            </p:cNvSpPr>
            <p:nvPr/>
          </p:nvSpPr>
          <p:spPr bwMode="auto">
            <a:xfrm>
              <a:off x="623" y="1661"/>
              <a:ext cx="176" cy="19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sz="1400" b="1">
                  <a:solidFill>
                    <a:srgbClr val="000000"/>
                  </a:solidFill>
                  <a:latin typeface="Helvetica" charset="0"/>
                </a:rPr>
                <a:t>2</a:t>
              </a:r>
            </a:p>
          </p:txBody>
        </p:sp>
        <p:sp>
          <p:nvSpPr>
            <p:cNvPr id="35934" name="Rectangle 24"/>
            <p:cNvSpPr>
              <a:spLocks noChangeArrowheads="1"/>
            </p:cNvSpPr>
            <p:nvPr/>
          </p:nvSpPr>
          <p:spPr bwMode="auto">
            <a:xfrm>
              <a:off x="1332" y="1640"/>
              <a:ext cx="176" cy="19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sz="1400" b="1">
                  <a:solidFill>
                    <a:srgbClr val="000000"/>
                  </a:solidFill>
                  <a:latin typeface="Helvetica" charset="0"/>
                </a:rPr>
                <a:t>2</a:t>
              </a:r>
            </a:p>
          </p:txBody>
        </p:sp>
        <p:sp>
          <p:nvSpPr>
            <p:cNvPr id="35935" name="Rectangle 25" descr="20%"/>
            <p:cNvSpPr>
              <a:spLocks noChangeArrowheads="1"/>
            </p:cNvSpPr>
            <p:nvPr/>
          </p:nvSpPr>
          <p:spPr bwMode="auto">
            <a:xfrm>
              <a:off x="1349" y="2204"/>
              <a:ext cx="176" cy="190"/>
            </a:xfrm>
            <a:prstGeom prst="rect">
              <a:avLst/>
            </a:prstGeom>
            <a:pattFill prst="pct20">
              <a:fgClr>
                <a:schemeClr val="tx2"/>
              </a:fgClr>
              <a:bgClr>
                <a:schemeClr val="bg1"/>
              </a:bgClr>
            </a:pattFill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sz="1400" b="1">
                  <a:solidFill>
                    <a:srgbClr val="000000"/>
                  </a:solidFill>
                  <a:latin typeface="Helvetica" charset="0"/>
                </a:rPr>
                <a:t>2</a:t>
              </a:r>
            </a:p>
          </p:txBody>
        </p:sp>
        <p:sp>
          <p:nvSpPr>
            <p:cNvPr id="35936" name="Rectangle 26"/>
            <p:cNvSpPr>
              <a:spLocks noChangeArrowheads="1"/>
            </p:cNvSpPr>
            <p:nvPr/>
          </p:nvSpPr>
          <p:spPr bwMode="auto">
            <a:xfrm>
              <a:off x="1332" y="2703"/>
              <a:ext cx="176" cy="19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sz="1400" b="1">
                  <a:solidFill>
                    <a:srgbClr val="000000"/>
                  </a:solidFill>
                  <a:latin typeface="Helvetica" charset="0"/>
                </a:rPr>
                <a:t>2</a:t>
              </a:r>
            </a:p>
          </p:txBody>
        </p:sp>
        <p:sp>
          <p:nvSpPr>
            <p:cNvPr id="35937" name="Rectangle 27"/>
            <p:cNvSpPr>
              <a:spLocks noChangeArrowheads="1"/>
            </p:cNvSpPr>
            <p:nvPr/>
          </p:nvSpPr>
          <p:spPr bwMode="auto">
            <a:xfrm>
              <a:off x="238" y="1138"/>
              <a:ext cx="851" cy="19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sz="1400" b="1">
                  <a:solidFill>
                    <a:srgbClr val="000000"/>
                  </a:solidFill>
                  <a:latin typeface="Courier New" pitchFamily="49" charset="0"/>
                </a:rPr>
                <a:t>LOCAL DEPTH</a:t>
              </a:r>
            </a:p>
          </p:txBody>
        </p:sp>
        <p:sp>
          <p:nvSpPr>
            <p:cNvPr id="35938" name="Rectangle 28"/>
            <p:cNvSpPr>
              <a:spLocks noChangeArrowheads="1"/>
            </p:cNvSpPr>
            <p:nvPr/>
          </p:nvSpPr>
          <p:spPr bwMode="auto">
            <a:xfrm>
              <a:off x="1332" y="1100"/>
              <a:ext cx="176" cy="19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sz="1400" b="1">
                  <a:solidFill>
                    <a:srgbClr val="000000"/>
                  </a:solidFill>
                  <a:latin typeface="Helvetica" charset="0"/>
                </a:rPr>
                <a:t>2</a:t>
              </a:r>
            </a:p>
          </p:txBody>
        </p:sp>
        <p:sp>
          <p:nvSpPr>
            <p:cNvPr id="35939" name="Rectangle 29"/>
            <p:cNvSpPr>
              <a:spLocks noChangeArrowheads="1"/>
            </p:cNvSpPr>
            <p:nvPr/>
          </p:nvSpPr>
          <p:spPr bwMode="auto">
            <a:xfrm>
              <a:off x="1340" y="3277"/>
              <a:ext cx="176" cy="19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sz="1400" b="1">
                  <a:solidFill>
                    <a:srgbClr val="000000"/>
                  </a:solidFill>
                  <a:latin typeface="Helvetica" charset="0"/>
                </a:rPr>
                <a:t>2</a:t>
              </a:r>
            </a:p>
          </p:txBody>
        </p:sp>
        <p:sp>
          <p:nvSpPr>
            <p:cNvPr id="35940" name="Rectangle 30"/>
            <p:cNvSpPr>
              <a:spLocks noChangeArrowheads="1"/>
            </p:cNvSpPr>
            <p:nvPr/>
          </p:nvSpPr>
          <p:spPr bwMode="auto">
            <a:xfrm>
              <a:off x="469" y="2826"/>
              <a:ext cx="774" cy="19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sz="1400" b="1">
                  <a:solidFill>
                    <a:srgbClr val="000000"/>
                  </a:solidFill>
                  <a:latin typeface="Helvetica" charset="0"/>
                </a:rPr>
                <a:t>DIRECTORY</a:t>
              </a:r>
            </a:p>
          </p:txBody>
        </p:sp>
        <p:sp>
          <p:nvSpPr>
            <p:cNvPr id="35941" name="Rectangle 31"/>
            <p:cNvSpPr>
              <a:spLocks noChangeArrowheads="1"/>
            </p:cNvSpPr>
            <p:nvPr/>
          </p:nvSpPr>
          <p:spPr bwMode="auto">
            <a:xfrm>
              <a:off x="180" y="1353"/>
              <a:ext cx="918" cy="19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sz="1400" b="1">
                  <a:solidFill>
                    <a:srgbClr val="000000"/>
                  </a:solidFill>
                  <a:latin typeface="Courier New" pitchFamily="49" charset="0"/>
                </a:rPr>
                <a:t>GLOBAL DEPTH</a:t>
              </a:r>
            </a:p>
          </p:txBody>
        </p:sp>
        <p:sp>
          <p:nvSpPr>
            <p:cNvPr id="35942" name="Rectangle 32"/>
            <p:cNvSpPr>
              <a:spLocks noChangeArrowheads="1"/>
            </p:cNvSpPr>
            <p:nvPr/>
          </p:nvSpPr>
          <p:spPr bwMode="auto">
            <a:xfrm>
              <a:off x="2053" y="1243"/>
              <a:ext cx="598" cy="19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sz="1400" b="1">
                  <a:solidFill>
                    <a:srgbClr val="000000"/>
                  </a:solidFill>
                  <a:latin typeface="Helvetica" charset="0"/>
                </a:rPr>
                <a:t>Bucket A</a:t>
              </a:r>
            </a:p>
          </p:txBody>
        </p:sp>
        <p:sp>
          <p:nvSpPr>
            <p:cNvPr id="35943" name="Rectangle 33"/>
            <p:cNvSpPr>
              <a:spLocks noChangeArrowheads="1"/>
            </p:cNvSpPr>
            <p:nvPr/>
          </p:nvSpPr>
          <p:spPr bwMode="auto">
            <a:xfrm>
              <a:off x="2053" y="1812"/>
              <a:ext cx="598" cy="19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sz="1400" b="1">
                  <a:solidFill>
                    <a:srgbClr val="000000"/>
                  </a:solidFill>
                  <a:latin typeface="Helvetica" charset="0"/>
                </a:rPr>
                <a:t>Bucket B</a:t>
              </a:r>
            </a:p>
          </p:txBody>
        </p:sp>
        <p:sp>
          <p:nvSpPr>
            <p:cNvPr id="35944" name="Rectangle 34"/>
            <p:cNvSpPr>
              <a:spLocks noChangeArrowheads="1"/>
            </p:cNvSpPr>
            <p:nvPr/>
          </p:nvSpPr>
          <p:spPr bwMode="auto">
            <a:xfrm>
              <a:off x="2053" y="2338"/>
              <a:ext cx="598" cy="19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sz="1400" b="1">
                  <a:solidFill>
                    <a:srgbClr val="000000"/>
                  </a:solidFill>
                  <a:latin typeface="Helvetica" charset="0"/>
                </a:rPr>
                <a:t>Bucket C</a:t>
              </a:r>
            </a:p>
          </p:txBody>
        </p:sp>
        <p:sp>
          <p:nvSpPr>
            <p:cNvPr id="35945" name="Rectangle 35"/>
            <p:cNvSpPr>
              <a:spLocks noChangeArrowheads="1"/>
            </p:cNvSpPr>
            <p:nvPr/>
          </p:nvSpPr>
          <p:spPr bwMode="auto">
            <a:xfrm>
              <a:off x="2053" y="2867"/>
              <a:ext cx="598" cy="19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sz="1400" b="1">
                  <a:solidFill>
                    <a:srgbClr val="000000"/>
                  </a:solidFill>
                  <a:latin typeface="Helvetica" charset="0"/>
                </a:rPr>
                <a:t>Bucket D</a:t>
              </a:r>
            </a:p>
          </p:txBody>
        </p:sp>
        <p:sp>
          <p:nvSpPr>
            <p:cNvPr id="35946" name="Rectangle 36"/>
            <p:cNvSpPr>
              <a:spLocks noChangeArrowheads="1"/>
            </p:cNvSpPr>
            <p:nvPr/>
          </p:nvSpPr>
          <p:spPr bwMode="auto">
            <a:xfrm>
              <a:off x="2053" y="3435"/>
              <a:ext cx="660" cy="19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sz="1400" b="1">
                  <a:solidFill>
                    <a:srgbClr val="000000"/>
                  </a:solidFill>
                  <a:latin typeface="Helvetica" charset="0"/>
                </a:rPr>
                <a:t>Bucket A2</a:t>
              </a:r>
            </a:p>
          </p:txBody>
        </p:sp>
        <p:sp>
          <p:nvSpPr>
            <p:cNvPr id="35947" name="Rectangle 37"/>
            <p:cNvSpPr>
              <a:spLocks noChangeArrowheads="1"/>
            </p:cNvSpPr>
            <p:nvPr/>
          </p:nvSpPr>
          <p:spPr bwMode="auto">
            <a:xfrm>
              <a:off x="2053" y="3556"/>
              <a:ext cx="798" cy="19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sz="1400" b="1">
                  <a:solidFill>
                    <a:srgbClr val="000000"/>
                  </a:solidFill>
                  <a:latin typeface="Helvetica" charset="0"/>
                </a:rPr>
                <a:t>(`split image'</a:t>
              </a:r>
            </a:p>
          </p:txBody>
        </p:sp>
        <p:sp>
          <p:nvSpPr>
            <p:cNvPr id="35948" name="Rectangle 38"/>
            <p:cNvSpPr>
              <a:spLocks noChangeArrowheads="1"/>
            </p:cNvSpPr>
            <p:nvPr/>
          </p:nvSpPr>
          <p:spPr bwMode="auto">
            <a:xfrm>
              <a:off x="2053" y="3678"/>
              <a:ext cx="771" cy="19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sz="1400" b="1">
                  <a:solidFill>
                    <a:srgbClr val="000000"/>
                  </a:solidFill>
                  <a:latin typeface="Helvetica" charset="0"/>
                </a:rPr>
                <a:t>of Bucket A)</a:t>
              </a:r>
            </a:p>
          </p:txBody>
        </p:sp>
        <p:sp>
          <p:nvSpPr>
            <p:cNvPr id="35949" name="Rectangle 39"/>
            <p:cNvSpPr>
              <a:spLocks noChangeArrowheads="1"/>
            </p:cNvSpPr>
            <p:nvPr/>
          </p:nvSpPr>
          <p:spPr bwMode="auto">
            <a:xfrm>
              <a:off x="1335" y="1853"/>
              <a:ext cx="219" cy="19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sz="1400" b="1">
                  <a:solidFill>
                    <a:srgbClr val="000000"/>
                  </a:solidFill>
                  <a:latin typeface="Helvetica" charset="0"/>
                </a:rPr>
                <a:t>1*</a:t>
              </a:r>
            </a:p>
          </p:txBody>
        </p:sp>
        <p:sp>
          <p:nvSpPr>
            <p:cNvPr id="35950" name="Rectangle 40"/>
            <p:cNvSpPr>
              <a:spLocks noChangeArrowheads="1"/>
            </p:cNvSpPr>
            <p:nvPr/>
          </p:nvSpPr>
          <p:spPr bwMode="auto">
            <a:xfrm>
              <a:off x="1506" y="1852"/>
              <a:ext cx="220" cy="19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sz="1400" b="1">
                  <a:solidFill>
                    <a:srgbClr val="000000"/>
                  </a:solidFill>
                  <a:latin typeface="Helvetica" charset="0"/>
                </a:rPr>
                <a:t>5*</a:t>
              </a:r>
            </a:p>
          </p:txBody>
        </p:sp>
        <p:sp>
          <p:nvSpPr>
            <p:cNvPr id="35951" name="Rectangle 41"/>
            <p:cNvSpPr>
              <a:spLocks noChangeArrowheads="1"/>
            </p:cNvSpPr>
            <p:nvPr/>
          </p:nvSpPr>
          <p:spPr bwMode="auto">
            <a:xfrm>
              <a:off x="1684" y="1852"/>
              <a:ext cx="282" cy="19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sz="1400" b="1">
                  <a:solidFill>
                    <a:srgbClr val="000000"/>
                  </a:solidFill>
                  <a:latin typeface="Helvetica" charset="0"/>
                </a:rPr>
                <a:t>21*</a:t>
              </a:r>
            </a:p>
          </p:txBody>
        </p:sp>
        <p:sp>
          <p:nvSpPr>
            <p:cNvPr id="35952" name="Rectangle 42"/>
            <p:cNvSpPr>
              <a:spLocks noChangeArrowheads="1"/>
            </p:cNvSpPr>
            <p:nvPr/>
          </p:nvSpPr>
          <p:spPr bwMode="auto">
            <a:xfrm>
              <a:off x="1836" y="1852"/>
              <a:ext cx="282" cy="19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sz="1400" b="1">
                  <a:solidFill>
                    <a:srgbClr val="000000"/>
                  </a:solidFill>
                  <a:latin typeface="Helvetica" charset="0"/>
                </a:rPr>
                <a:t>13*</a:t>
              </a:r>
            </a:p>
          </p:txBody>
        </p:sp>
        <p:sp>
          <p:nvSpPr>
            <p:cNvPr id="35953" name="Rectangle 43"/>
            <p:cNvSpPr>
              <a:spLocks noChangeArrowheads="1"/>
            </p:cNvSpPr>
            <p:nvPr/>
          </p:nvSpPr>
          <p:spPr bwMode="auto">
            <a:xfrm>
              <a:off x="1676" y="1312"/>
              <a:ext cx="282" cy="19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sz="1400" b="1" dirty="0">
                  <a:solidFill>
                    <a:srgbClr val="000000"/>
                  </a:solidFill>
                  <a:latin typeface="Helvetica" charset="0"/>
                </a:rPr>
                <a:t>32*</a:t>
              </a:r>
            </a:p>
          </p:txBody>
        </p:sp>
        <p:sp>
          <p:nvSpPr>
            <p:cNvPr id="35954" name="Rectangle 44"/>
            <p:cNvSpPr>
              <a:spLocks noChangeArrowheads="1"/>
            </p:cNvSpPr>
            <p:nvPr/>
          </p:nvSpPr>
          <p:spPr bwMode="auto">
            <a:xfrm>
              <a:off x="1836" y="1305"/>
              <a:ext cx="282" cy="19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sz="1400" b="1">
                  <a:solidFill>
                    <a:srgbClr val="000000"/>
                  </a:solidFill>
                  <a:latin typeface="Helvetica" charset="0"/>
                </a:rPr>
                <a:t>16*</a:t>
              </a:r>
            </a:p>
          </p:txBody>
        </p:sp>
        <p:sp>
          <p:nvSpPr>
            <p:cNvPr id="35955" name="Rectangle 45"/>
            <p:cNvSpPr>
              <a:spLocks noChangeArrowheads="1"/>
            </p:cNvSpPr>
            <p:nvPr/>
          </p:nvSpPr>
          <p:spPr bwMode="auto">
            <a:xfrm>
              <a:off x="1326" y="2382"/>
              <a:ext cx="282" cy="19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sz="1400" b="1">
                  <a:solidFill>
                    <a:srgbClr val="000000"/>
                  </a:solidFill>
                  <a:latin typeface="Helvetica" charset="0"/>
                </a:rPr>
                <a:t>10*</a:t>
              </a:r>
            </a:p>
          </p:txBody>
        </p:sp>
        <p:sp>
          <p:nvSpPr>
            <p:cNvPr id="35956" name="Rectangle 46"/>
            <p:cNvSpPr>
              <a:spLocks noChangeArrowheads="1"/>
            </p:cNvSpPr>
            <p:nvPr/>
          </p:nvSpPr>
          <p:spPr bwMode="auto">
            <a:xfrm>
              <a:off x="1319" y="2922"/>
              <a:ext cx="282" cy="19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sz="1400" b="1">
                  <a:solidFill>
                    <a:srgbClr val="000000"/>
                  </a:solidFill>
                  <a:latin typeface="Helvetica" charset="0"/>
                </a:rPr>
                <a:t>15*</a:t>
              </a:r>
            </a:p>
          </p:txBody>
        </p:sp>
        <p:sp>
          <p:nvSpPr>
            <p:cNvPr id="35957" name="Rectangle 47"/>
            <p:cNvSpPr>
              <a:spLocks noChangeArrowheads="1"/>
            </p:cNvSpPr>
            <p:nvPr/>
          </p:nvSpPr>
          <p:spPr bwMode="auto">
            <a:xfrm>
              <a:off x="1505" y="2922"/>
              <a:ext cx="220" cy="19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sz="1400" b="1">
                  <a:solidFill>
                    <a:srgbClr val="000000"/>
                  </a:solidFill>
                  <a:latin typeface="Helvetica" charset="0"/>
                </a:rPr>
                <a:t>7*</a:t>
              </a:r>
            </a:p>
          </p:txBody>
        </p:sp>
        <p:sp>
          <p:nvSpPr>
            <p:cNvPr id="35958" name="Rectangle 48"/>
            <p:cNvSpPr>
              <a:spLocks noChangeArrowheads="1"/>
            </p:cNvSpPr>
            <p:nvPr/>
          </p:nvSpPr>
          <p:spPr bwMode="auto">
            <a:xfrm>
              <a:off x="1669" y="2922"/>
              <a:ext cx="282" cy="19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sz="1400" b="1">
                  <a:solidFill>
                    <a:srgbClr val="000000"/>
                  </a:solidFill>
                  <a:latin typeface="Helvetica" charset="0"/>
                </a:rPr>
                <a:t>19*</a:t>
              </a:r>
            </a:p>
          </p:txBody>
        </p:sp>
        <p:sp>
          <p:nvSpPr>
            <p:cNvPr id="35959" name="Rectangle 49"/>
            <p:cNvSpPr>
              <a:spLocks noChangeArrowheads="1"/>
            </p:cNvSpPr>
            <p:nvPr/>
          </p:nvSpPr>
          <p:spPr bwMode="auto">
            <a:xfrm>
              <a:off x="1332" y="3481"/>
              <a:ext cx="219" cy="191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sz="1400" b="1">
                  <a:solidFill>
                    <a:srgbClr val="000000"/>
                  </a:solidFill>
                  <a:latin typeface="Helvetica" charset="0"/>
                </a:rPr>
                <a:t>4*</a:t>
              </a:r>
            </a:p>
          </p:txBody>
        </p:sp>
        <p:sp>
          <p:nvSpPr>
            <p:cNvPr id="35960" name="Rectangle 50"/>
            <p:cNvSpPr>
              <a:spLocks noChangeArrowheads="1"/>
            </p:cNvSpPr>
            <p:nvPr/>
          </p:nvSpPr>
          <p:spPr bwMode="auto">
            <a:xfrm>
              <a:off x="1502" y="3481"/>
              <a:ext cx="282" cy="19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sz="1400" b="1">
                  <a:solidFill>
                    <a:srgbClr val="000000"/>
                  </a:solidFill>
                  <a:latin typeface="Helvetica" charset="0"/>
                </a:rPr>
                <a:t>12*</a:t>
              </a:r>
            </a:p>
          </p:txBody>
        </p:sp>
        <p:sp>
          <p:nvSpPr>
            <p:cNvPr id="35961" name="Line 113"/>
            <p:cNvSpPr>
              <a:spLocks noChangeShapeType="1"/>
            </p:cNvSpPr>
            <p:nvPr/>
          </p:nvSpPr>
          <p:spPr bwMode="auto">
            <a:xfrm>
              <a:off x="650" y="2029"/>
              <a:ext cx="344" cy="0"/>
            </a:xfrm>
            <a:prstGeom prst="line">
              <a:avLst/>
            </a:prstGeom>
            <a:noFill/>
            <a:ln w="12700">
              <a:solidFill>
                <a:schemeClr val="tx2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962" name="Line 114"/>
            <p:cNvSpPr>
              <a:spLocks noChangeShapeType="1"/>
            </p:cNvSpPr>
            <p:nvPr/>
          </p:nvSpPr>
          <p:spPr bwMode="auto">
            <a:xfrm>
              <a:off x="641" y="2193"/>
              <a:ext cx="344" cy="0"/>
            </a:xfrm>
            <a:prstGeom prst="line">
              <a:avLst/>
            </a:prstGeom>
            <a:noFill/>
            <a:ln w="12700">
              <a:solidFill>
                <a:schemeClr val="tx2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963" name="Line 115"/>
            <p:cNvSpPr>
              <a:spLocks noChangeShapeType="1"/>
            </p:cNvSpPr>
            <p:nvPr/>
          </p:nvSpPr>
          <p:spPr bwMode="auto">
            <a:xfrm>
              <a:off x="639" y="2379"/>
              <a:ext cx="344" cy="0"/>
            </a:xfrm>
            <a:prstGeom prst="line">
              <a:avLst/>
            </a:prstGeom>
            <a:noFill/>
            <a:ln w="12700">
              <a:solidFill>
                <a:schemeClr val="tx2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964" name="Line 116"/>
            <p:cNvSpPr>
              <a:spLocks noChangeShapeType="1"/>
            </p:cNvSpPr>
            <p:nvPr/>
          </p:nvSpPr>
          <p:spPr bwMode="auto">
            <a:xfrm flipV="1">
              <a:off x="787" y="1407"/>
              <a:ext cx="533" cy="533"/>
            </a:xfrm>
            <a:prstGeom prst="line">
              <a:avLst/>
            </a:prstGeom>
            <a:noFill/>
            <a:ln w="12700">
              <a:solidFill>
                <a:schemeClr val="tx2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965" name="Line 117"/>
            <p:cNvSpPr>
              <a:spLocks noChangeShapeType="1"/>
            </p:cNvSpPr>
            <p:nvPr/>
          </p:nvSpPr>
          <p:spPr bwMode="auto">
            <a:xfrm flipV="1">
              <a:off x="787" y="1933"/>
              <a:ext cx="540" cy="202"/>
            </a:xfrm>
            <a:prstGeom prst="line">
              <a:avLst/>
            </a:prstGeom>
            <a:noFill/>
            <a:ln w="12700">
              <a:solidFill>
                <a:schemeClr val="tx2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966" name="Line 118"/>
            <p:cNvSpPr>
              <a:spLocks noChangeShapeType="1"/>
            </p:cNvSpPr>
            <p:nvPr/>
          </p:nvSpPr>
          <p:spPr bwMode="auto">
            <a:xfrm>
              <a:off x="809" y="2296"/>
              <a:ext cx="513" cy="187"/>
            </a:xfrm>
            <a:prstGeom prst="line">
              <a:avLst/>
            </a:prstGeom>
            <a:noFill/>
            <a:ln w="12700">
              <a:solidFill>
                <a:schemeClr val="tx2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967" name="Line 119"/>
            <p:cNvSpPr>
              <a:spLocks noChangeShapeType="1"/>
            </p:cNvSpPr>
            <p:nvPr/>
          </p:nvSpPr>
          <p:spPr bwMode="auto">
            <a:xfrm>
              <a:off x="823" y="2541"/>
              <a:ext cx="499" cy="483"/>
            </a:xfrm>
            <a:prstGeom prst="line">
              <a:avLst/>
            </a:prstGeom>
            <a:noFill/>
            <a:ln w="12700">
              <a:solidFill>
                <a:schemeClr val="tx2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968" name="Freeform 120"/>
            <p:cNvSpPr>
              <a:spLocks/>
            </p:cNvSpPr>
            <p:nvPr/>
          </p:nvSpPr>
          <p:spPr bwMode="auto">
            <a:xfrm>
              <a:off x="988" y="1153"/>
              <a:ext cx="338" cy="102"/>
            </a:xfrm>
            <a:custGeom>
              <a:avLst/>
              <a:gdLst>
                <a:gd name="T0" fmla="*/ 0 w 361"/>
                <a:gd name="T1" fmla="*/ 79 h 106"/>
                <a:gd name="T2" fmla="*/ 169 w 361"/>
                <a:gd name="T3" fmla="*/ 0 h 106"/>
                <a:gd name="T4" fmla="*/ 98 w 361"/>
                <a:gd name="T5" fmla="*/ 101 h 106"/>
                <a:gd name="T6" fmla="*/ 337 w 361"/>
                <a:gd name="T7" fmla="*/ 29 h 106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361"/>
                <a:gd name="T13" fmla="*/ 0 h 106"/>
                <a:gd name="T14" fmla="*/ 361 w 361"/>
                <a:gd name="T15" fmla="*/ 106 h 10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361" h="106">
                  <a:moveTo>
                    <a:pt x="0" y="82"/>
                  </a:moveTo>
                  <a:lnTo>
                    <a:pt x="180" y="0"/>
                  </a:lnTo>
                  <a:lnTo>
                    <a:pt x="105" y="105"/>
                  </a:lnTo>
                  <a:lnTo>
                    <a:pt x="360" y="30"/>
                  </a:lnTo>
                </a:path>
              </a:pathLst>
            </a:custGeom>
            <a:noFill/>
            <a:ln w="12700" cap="rnd">
              <a:solidFill>
                <a:schemeClr val="tx2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5969" name="Freeform 121"/>
            <p:cNvSpPr>
              <a:spLocks/>
            </p:cNvSpPr>
            <p:nvPr/>
          </p:nvSpPr>
          <p:spPr bwMode="auto">
            <a:xfrm>
              <a:off x="693" y="1506"/>
              <a:ext cx="107" cy="167"/>
            </a:xfrm>
            <a:custGeom>
              <a:avLst/>
              <a:gdLst>
                <a:gd name="T0" fmla="*/ 70 w 114"/>
                <a:gd name="T1" fmla="*/ 0 h 174"/>
                <a:gd name="T2" fmla="*/ 106 w 114"/>
                <a:gd name="T3" fmla="*/ 65 h 174"/>
                <a:gd name="T4" fmla="*/ 0 w 114"/>
                <a:gd name="T5" fmla="*/ 36 h 174"/>
                <a:gd name="T6" fmla="*/ 14 w 114"/>
                <a:gd name="T7" fmla="*/ 166 h 17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14"/>
                <a:gd name="T13" fmla="*/ 0 h 174"/>
                <a:gd name="T14" fmla="*/ 114 w 114"/>
                <a:gd name="T15" fmla="*/ 174 h 17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14" h="174">
                  <a:moveTo>
                    <a:pt x="75" y="0"/>
                  </a:moveTo>
                  <a:lnTo>
                    <a:pt x="113" y="68"/>
                  </a:lnTo>
                  <a:lnTo>
                    <a:pt x="0" y="38"/>
                  </a:lnTo>
                  <a:lnTo>
                    <a:pt x="15" y="173"/>
                  </a:lnTo>
                </a:path>
              </a:pathLst>
            </a:custGeom>
            <a:noFill/>
            <a:ln w="12700" cap="rnd">
              <a:solidFill>
                <a:schemeClr val="tx2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3" name="Group 129"/>
          <p:cNvGrpSpPr>
            <a:grpSpLocks/>
          </p:cNvGrpSpPr>
          <p:nvPr/>
        </p:nvGrpSpPr>
        <p:grpSpPr bwMode="auto">
          <a:xfrm>
            <a:off x="4559300" y="1825625"/>
            <a:ext cx="4119563" cy="4498975"/>
            <a:chOff x="2872" y="1150"/>
            <a:chExt cx="2595" cy="2834"/>
          </a:xfrm>
        </p:grpSpPr>
        <p:sp>
          <p:nvSpPr>
            <p:cNvPr id="35848" name="Rectangle 123"/>
            <p:cNvSpPr>
              <a:spLocks noChangeArrowheads="1"/>
            </p:cNvSpPr>
            <p:nvPr/>
          </p:nvSpPr>
          <p:spPr bwMode="auto">
            <a:xfrm>
              <a:off x="2872" y="1409"/>
              <a:ext cx="918" cy="19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sz="1400" b="1">
                  <a:solidFill>
                    <a:srgbClr val="000000"/>
                  </a:solidFill>
                  <a:latin typeface="Courier New" pitchFamily="49" charset="0"/>
                </a:rPr>
                <a:t>GLOBAL DEPTH</a:t>
              </a:r>
            </a:p>
          </p:txBody>
        </p:sp>
        <p:grpSp>
          <p:nvGrpSpPr>
            <p:cNvPr id="35849" name="Group 126"/>
            <p:cNvGrpSpPr>
              <a:grpSpLocks/>
            </p:cNvGrpSpPr>
            <p:nvPr/>
          </p:nvGrpSpPr>
          <p:grpSpPr bwMode="auto">
            <a:xfrm>
              <a:off x="2928" y="1150"/>
              <a:ext cx="2539" cy="2834"/>
              <a:chOff x="2928" y="1150"/>
              <a:chExt cx="2539" cy="2834"/>
            </a:xfrm>
          </p:grpSpPr>
          <p:sp>
            <p:nvSpPr>
              <p:cNvPr id="35850" name="Freeform 51" descr="20%"/>
              <p:cNvSpPr>
                <a:spLocks/>
              </p:cNvSpPr>
              <p:nvPr/>
            </p:nvSpPr>
            <p:spPr bwMode="auto">
              <a:xfrm>
                <a:off x="3301" y="1722"/>
                <a:ext cx="178" cy="183"/>
              </a:xfrm>
              <a:custGeom>
                <a:avLst/>
                <a:gdLst>
                  <a:gd name="T0" fmla="*/ 0 w 190"/>
                  <a:gd name="T1" fmla="*/ 182 h 190"/>
                  <a:gd name="T2" fmla="*/ 0 w 190"/>
                  <a:gd name="T3" fmla="*/ 0 h 190"/>
                  <a:gd name="T4" fmla="*/ 177 w 190"/>
                  <a:gd name="T5" fmla="*/ 0 h 190"/>
                  <a:gd name="T6" fmla="*/ 177 w 190"/>
                  <a:gd name="T7" fmla="*/ 182 h 190"/>
                  <a:gd name="T8" fmla="*/ 0 w 190"/>
                  <a:gd name="T9" fmla="*/ 182 h 19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90"/>
                  <a:gd name="T16" fmla="*/ 0 h 190"/>
                  <a:gd name="T17" fmla="*/ 190 w 190"/>
                  <a:gd name="T18" fmla="*/ 190 h 19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90" h="190">
                    <a:moveTo>
                      <a:pt x="0" y="189"/>
                    </a:moveTo>
                    <a:lnTo>
                      <a:pt x="0" y="0"/>
                    </a:lnTo>
                    <a:lnTo>
                      <a:pt x="189" y="0"/>
                    </a:lnTo>
                    <a:lnTo>
                      <a:pt x="189" y="189"/>
                    </a:lnTo>
                    <a:lnTo>
                      <a:pt x="0" y="189"/>
                    </a:lnTo>
                  </a:path>
                </a:pathLst>
              </a:custGeom>
              <a:pattFill prst="pct20">
                <a:fgClr>
                  <a:schemeClr val="tx2"/>
                </a:fgClr>
                <a:bgClr>
                  <a:schemeClr val="bg1"/>
                </a:bgClr>
              </a:pattFill>
              <a:ln w="12700" cap="rnd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5851" name="Freeform 52"/>
              <p:cNvSpPr>
                <a:spLocks/>
              </p:cNvSpPr>
              <p:nvPr/>
            </p:nvSpPr>
            <p:spPr bwMode="auto">
              <a:xfrm>
                <a:off x="4009" y="1904"/>
                <a:ext cx="710" cy="182"/>
              </a:xfrm>
              <a:custGeom>
                <a:avLst/>
                <a:gdLst>
                  <a:gd name="T0" fmla="*/ 0 w 757"/>
                  <a:gd name="T1" fmla="*/ 181 h 190"/>
                  <a:gd name="T2" fmla="*/ 0 w 757"/>
                  <a:gd name="T3" fmla="*/ 0 h 190"/>
                  <a:gd name="T4" fmla="*/ 709 w 757"/>
                  <a:gd name="T5" fmla="*/ 0 h 190"/>
                  <a:gd name="T6" fmla="*/ 709 w 757"/>
                  <a:gd name="T7" fmla="*/ 181 h 190"/>
                  <a:gd name="T8" fmla="*/ 0 w 757"/>
                  <a:gd name="T9" fmla="*/ 181 h 19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57"/>
                  <a:gd name="T16" fmla="*/ 0 h 190"/>
                  <a:gd name="T17" fmla="*/ 757 w 757"/>
                  <a:gd name="T18" fmla="*/ 190 h 19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57" h="190">
                    <a:moveTo>
                      <a:pt x="0" y="189"/>
                    </a:moveTo>
                    <a:lnTo>
                      <a:pt x="0" y="0"/>
                    </a:lnTo>
                    <a:lnTo>
                      <a:pt x="756" y="0"/>
                    </a:lnTo>
                    <a:lnTo>
                      <a:pt x="756" y="189"/>
                    </a:lnTo>
                    <a:lnTo>
                      <a:pt x="0" y="189"/>
                    </a:lnTo>
                  </a:path>
                </a:pathLst>
              </a:custGeom>
              <a:noFill/>
              <a:ln w="12700" cap="rnd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5852" name="Freeform 53"/>
              <p:cNvSpPr>
                <a:spLocks/>
              </p:cNvSpPr>
              <p:nvPr/>
            </p:nvSpPr>
            <p:spPr bwMode="auto">
              <a:xfrm>
                <a:off x="4009" y="2448"/>
                <a:ext cx="710" cy="182"/>
              </a:xfrm>
              <a:custGeom>
                <a:avLst/>
                <a:gdLst>
                  <a:gd name="T0" fmla="*/ 0 w 757"/>
                  <a:gd name="T1" fmla="*/ 181 h 190"/>
                  <a:gd name="T2" fmla="*/ 0 w 757"/>
                  <a:gd name="T3" fmla="*/ 0 h 190"/>
                  <a:gd name="T4" fmla="*/ 709 w 757"/>
                  <a:gd name="T5" fmla="*/ 0 h 190"/>
                  <a:gd name="T6" fmla="*/ 709 w 757"/>
                  <a:gd name="T7" fmla="*/ 181 h 190"/>
                  <a:gd name="T8" fmla="*/ 0 w 757"/>
                  <a:gd name="T9" fmla="*/ 181 h 19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57"/>
                  <a:gd name="T16" fmla="*/ 0 h 190"/>
                  <a:gd name="T17" fmla="*/ 757 w 757"/>
                  <a:gd name="T18" fmla="*/ 190 h 19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57" h="190">
                    <a:moveTo>
                      <a:pt x="0" y="189"/>
                    </a:moveTo>
                    <a:lnTo>
                      <a:pt x="0" y="0"/>
                    </a:lnTo>
                    <a:lnTo>
                      <a:pt x="756" y="0"/>
                    </a:lnTo>
                    <a:lnTo>
                      <a:pt x="756" y="189"/>
                    </a:lnTo>
                    <a:lnTo>
                      <a:pt x="0" y="189"/>
                    </a:lnTo>
                  </a:path>
                </a:pathLst>
              </a:custGeom>
              <a:noFill/>
              <a:ln w="12700" cap="rnd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5853" name="Freeform 54"/>
              <p:cNvSpPr>
                <a:spLocks/>
              </p:cNvSpPr>
              <p:nvPr/>
            </p:nvSpPr>
            <p:spPr bwMode="auto">
              <a:xfrm>
                <a:off x="4009" y="2994"/>
                <a:ext cx="710" cy="182"/>
              </a:xfrm>
              <a:custGeom>
                <a:avLst/>
                <a:gdLst>
                  <a:gd name="T0" fmla="*/ 0 w 757"/>
                  <a:gd name="T1" fmla="*/ 181 h 190"/>
                  <a:gd name="T2" fmla="*/ 0 w 757"/>
                  <a:gd name="T3" fmla="*/ 0 h 190"/>
                  <a:gd name="T4" fmla="*/ 709 w 757"/>
                  <a:gd name="T5" fmla="*/ 0 h 190"/>
                  <a:gd name="T6" fmla="*/ 709 w 757"/>
                  <a:gd name="T7" fmla="*/ 181 h 190"/>
                  <a:gd name="T8" fmla="*/ 0 w 757"/>
                  <a:gd name="T9" fmla="*/ 181 h 19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57"/>
                  <a:gd name="T16" fmla="*/ 0 h 190"/>
                  <a:gd name="T17" fmla="*/ 757 w 757"/>
                  <a:gd name="T18" fmla="*/ 190 h 19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57" h="190">
                    <a:moveTo>
                      <a:pt x="0" y="189"/>
                    </a:moveTo>
                    <a:lnTo>
                      <a:pt x="0" y="0"/>
                    </a:lnTo>
                    <a:lnTo>
                      <a:pt x="756" y="0"/>
                    </a:lnTo>
                    <a:lnTo>
                      <a:pt x="756" y="189"/>
                    </a:lnTo>
                    <a:lnTo>
                      <a:pt x="0" y="189"/>
                    </a:lnTo>
                  </a:path>
                </a:pathLst>
              </a:custGeom>
              <a:noFill/>
              <a:ln w="12700" cap="rnd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5854" name="Freeform 55" descr="20%"/>
              <p:cNvSpPr>
                <a:spLocks/>
              </p:cNvSpPr>
              <p:nvPr/>
            </p:nvSpPr>
            <p:spPr bwMode="auto">
              <a:xfrm>
                <a:off x="4009" y="1722"/>
                <a:ext cx="178" cy="183"/>
              </a:xfrm>
              <a:custGeom>
                <a:avLst/>
                <a:gdLst>
                  <a:gd name="T0" fmla="*/ 0 w 190"/>
                  <a:gd name="T1" fmla="*/ 182 h 190"/>
                  <a:gd name="T2" fmla="*/ 0 w 190"/>
                  <a:gd name="T3" fmla="*/ 0 h 190"/>
                  <a:gd name="T4" fmla="*/ 177 w 190"/>
                  <a:gd name="T5" fmla="*/ 0 h 190"/>
                  <a:gd name="T6" fmla="*/ 177 w 190"/>
                  <a:gd name="T7" fmla="*/ 182 h 190"/>
                  <a:gd name="T8" fmla="*/ 0 w 190"/>
                  <a:gd name="T9" fmla="*/ 182 h 19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90"/>
                  <a:gd name="T16" fmla="*/ 0 h 190"/>
                  <a:gd name="T17" fmla="*/ 190 w 190"/>
                  <a:gd name="T18" fmla="*/ 190 h 19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90" h="190">
                    <a:moveTo>
                      <a:pt x="0" y="189"/>
                    </a:moveTo>
                    <a:lnTo>
                      <a:pt x="0" y="0"/>
                    </a:lnTo>
                    <a:lnTo>
                      <a:pt x="189" y="0"/>
                    </a:lnTo>
                    <a:lnTo>
                      <a:pt x="189" y="189"/>
                    </a:lnTo>
                    <a:lnTo>
                      <a:pt x="0" y="189"/>
                    </a:lnTo>
                  </a:path>
                </a:pathLst>
              </a:custGeom>
              <a:pattFill prst="pct20">
                <a:fgClr>
                  <a:schemeClr val="tx2"/>
                </a:fgClr>
                <a:bgClr>
                  <a:schemeClr val="bg1"/>
                </a:bgClr>
              </a:pattFill>
              <a:ln w="12700" cap="rnd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5855" name="Freeform 56" descr="20%"/>
              <p:cNvSpPr>
                <a:spLocks/>
              </p:cNvSpPr>
              <p:nvPr/>
            </p:nvSpPr>
            <p:spPr bwMode="auto">
              <a:xfrm>
                <a:off x="4009" y="2266"/>
                <a:ext cx="178" cy="183"/>
              </a:xfrm>
              <a:custGeom>
                <a:avLst/>
                <a:gdLst>
                  <a:gd name="T0" fmla="*/ 0 w 190"/>
                  <a:gd name="T1" fmla="*/ 182 h 190"/>
                  <a:gd name="T2" fmla="*/ 0 w 190"/>
                  <a:gd name="T3" fmla="*/ 0 h 190"/>
                  <a:gd name="T4" fmla="*/ 177 w 190"/>
                  <a:gd name="T5" fmla="*/ 0 h 190"/>
                  <a:gd name="T6" fmla="*/ 177 w 190"/>
                  <a:gd name="T7" fmla="*/ 182 h 190"/>
                  <a:gd name="T8" fmla="*/ 0 w 190"/>
                  <a:gd name="T9" fmla="*/ 182 h 19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90"/>
                  <a:gd name="T16" fmla="*/ 0 h 190"/>
                  <a:gd name="T17" fmla="*/ 190 w 190"/>
                  <a:gd name="T18" fmla="*/ 190 h 19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90" h="190">
                    <a:moveTo>
                      <a:pt x="0" y="189"/>
                    </a:moveTo>
                    <a:lnTo>
                      <a:pt x="0" y="0"/>
                    </a:lnTo>
                    <a:lnTo>
                      <a:pt x="189" y="0"/>
                    </a:lnTo>
                    <a:lnTo>
                      <a:pt x="189" y="189"/>
                    </a:lnTo>
                    <a:lnTo>
                      <a:pt x="0" y="189"/>
                    </a:lnTo>
                  </a:path>
                </a:pathLst>
              </a:custGeom>
              <a:pattFill prst="pct20">
                <a:fgClr>
                  <a:schemeClr val="tx2"/>
                </a:fgClr>
                <a:bgClr>
                  <a:schemeClr val="bg1"/>
                </a:bgClr>
              </a:pattFill>
              <a:ln w="12700" cap="rnd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5856" name="Freeform 57" descr="20%"/>
              <p:cNvSpPr>
                <a:spLocks/>
              </p:cNvSpPr>
              <p:nvPr/>
            </p:nvSpPr>
            <p:spPr bwMode="auto">
              <a:xfrm>
                <a:off x="4009" y="2812"/>
                <a:ext cx="178" cy="183"/>
              </a:xfrm>
              <a:custGeom>
                <a:avLst/>
                <a:gdLst>
                  <a:gd name="T0" fmla="*/ 0 w 190"/>
                  <a:gd name="T1" fmla="*/ 182 h 190"/>
                  <a:gd name="T2" fmla="*/ 0 w 190"/>
                  <a:gd name="T3" fmla="*/ 0 h 190"/>
                  <a:gd name="T4" fmla="*/ 177 w 190"/>
                  <a:gd name="T5" fmla="*/ 0 h 190"/>
                  <a:gd name="T6" fmla="*/ 177 w 190"/>
                  <a:gd name="T7" fmla="*/ 182 h 190"/>
                  <a:gd name="T8" fmla="*/ 0 w 190"/>
                  <a:gd name="T9" fmla="*/ 182 h 19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90"/>
                  <a:gd name="T16" fmla="*/ 0 h 190"/>
                  <a:gd name="T17" fmla="*/ 190 w 190"/>
                  <a:gd name="T18" fmla="*/ 190 h 19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90" h="190">
                    <a:moveTo>
                      <a:pt x="0" y="189"/>
                    </a:moveTo>
                    <a:lnTo>
                      <a:pt x="0" y="0"/>
                    </a:lnTo>
                    <a:lnTo>
                      <a:pt x="189" y="0"/>
                    </a:lnTo>
                    <a:lnTo>
                      <a:pt x="189" y="189"/>
                    </a:lnTo>
                    <a:lnTo>
                      <a:pt x="0" y="189"/>
                    </a:lnTo>
                  </a:path>
                </a:pathLst>
              </a:custGeom>
              <a:pattFill prst="pct20">
                <a:fgClr>
                  <a:schemeClr val="tx2"/>
                </a:fgClr>
                <a:bgClr>
                  <a:schemeClr val="bg1"/>
                </a:bgClr>
              </a:pattFill>
              <a:ln w="12700" cap="rnd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5857" name="Freeform 58"/>
              <p:cNvSpPr>
                <a:spLocks/>
              </p:cNvSpPr>
              <p:nvPr/>
            </p:nvSpPr>
            <p:spPr bwMode="auto">
              <a:xfrm>
                <a:off x="4009" y="1359"/>
                <a:ext cx="710" cy="182"/>
              </a:xfrm>
              <a:custGeom>
                <a:avLst/>
                <a:gdLst>
                  <a:gd name="T0" fmla="*/ 0 w 757"/>
                  <a:gd name="T1" fmla="*/ 181 h 190"/>
                  <a:gd name="T2" fmla="*/ 0 w 757"/>
                  <a:gd name="T3" fmla="*/ 0 h 190"/>
                  <a:gd name="T4" fmla="*/ 709 w 757"/>
                  <a:gd name="T5" fmla="*/ 0 h 190"/>
                  <a:gd name="T6" fmla="*/ 709 w 757"/>
                  <a:gd name="T7" fmla="*/ 181 h 190"/>
                  <a:gd name="T8" fmla="*/ 0 w 757"/>
                  <a:gd name="T9" fmla="*/ 181 h 19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57"/>
                  <a:gd name="T16" fmla="*/ 0 h 190"/>
                  <a:gd name="T17" fmla="*/ 757 w 757"/>
                  <a:gd name="T18" fmla="*/ 190 h 19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57" h="190">
                    <a:moveTo>
                      <a:pt x="0" y="189"/>
                    </a:moveTo>
                    <a:lnTo>
                      <a:pt x="0" y="0"/>
                    </a:lnTo>
                    <a:lnTo>
                      <a:pt x="756" y="0"/>
                    </a:lnTo>
                    <a:lnTo>
                      <a:pt x="756" y="189"/>
                    </a:lnTo>
                    <a:lnTo>
                      <a:pt x="0" y="189"/>
                    </a:lnTo>
                  </a:path>
                </a:pathLst>
              </a:custGeom>
              <a:noFill/>
              <a:ln w="12700" cap="rnd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5858" name="Freeform 59" descr="20%"/>
              <p:cNvSpPr>
                <a:spLocks/>
              </p:cNvSpPr>
              <p:nvPr/>
            </p:nvSpPr>
            <p:spPr bwMode="auto">
              <a:xfrm>
                <a:off x="4009" y="1177"/>
                <a:ext cx="178" cy="183"/>
              </a:xfrm>
              <a:custGeom>
                <a:avLst/>
                <a:gdLst>
                  <a:gd name="T0" fmla="*/ 0 w 190"/>
                  <a:gd name="T1" fmla="*/ 182 h 190"/>
                  <a:gd name="T2" fmla="*/ 0 w 190"/>
                  <a:gd name="T3" fmla="*/ 0 h 190"/>
                  <a:gd name="T4" fmla="*/ 177 w 190"/>
                  <a:gd name="T5" fmla="*/ 0 h 190"/>
                  <a:gd name="T6" fmla="*/ 177 w 190"/>
                  <a:gd name="T7" fmla="*/ 182 h 190"/>
                  <a:gd name="T8" fmla="*/ 0 w 190"/>
                  <a:gd name="T9" fmla="*/ 182 h 19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90"/>
                  <a:gd name="T16" fmla="*/ 0 h 190"/>
                  <a:gd name="T17" fmla="*/ 190 w 190"/>
                  <a:gd name="T18" fmla="*/ 190 h 19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90" h="190">
                    <a:moveTo>
                      <a:pt x="0" y="189"/>
                    </a:moveTo>
                    <a:lnTo>
                      <a:pt x="0" y="0"/>
                    </a:lnTo>
                    <a:lnTo>
                      <a:pt x="189" y="0"/>
                    </a:lnTo>
                    <a:lnTo>
                      <a:pt x="189" y="189"/>
                    </a:lnTo>
                    <a:lnTo>
                      <a:pt x="0" y="189"/>
                    </a:lnTo>
                  </a:path>
                </a:pathLst>
              </a:custGeom>
              <a:pattFill prst="pct20">
                <a:fgClr>
                  <a:schemeClr val="tx2"/>
                </a:fgClr>
                <a:bgClr>
                  <a:schemeClr val="bg1"/>
                </a:bgClr>
              </a:pattFill>
              <a:ln w="12700" cap="rnd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5859" name="Freeform 60"/>
              <p:cNvSpPr>
                <a:spLocks/>
              </p:cNvSpPr>
              <p:nvPr/>
            </p:nvSpPr>
            <p:spPr bwMode="auto">
              <a:xfrm>
                <a:off x="4016" y="3561"/>
                <a:ext cx="710" cy="183"/>
              </a:xfrm>
              <a:custGeom>
                <a:avLst/>
                <a:gdLst>
                  <a:gd name="T0" fmla="*/ 0 w 757"/>
                  <a:gd name="T1" fmla="*/ 182 h 190"/>
                  <a:gd name="T2" fmla="*/ 0 w 757"/>
                  <a:gd name="T3" fmla="*/ 0 h 190"/>
                  <a:gd name="T4" fmla="*/ 709 w 757"/>
                  <a:gd name="T5" fmla="*/ 0 h 190"/>
                  <a:gd name="T6" fmla="*/ 709 w 757"/>
                  <a:gd name="T7" fmla="*/ 182 h 190"/>
                  <a:gd name="T8" fmla="*/ 0 w 757"/>
                  <a:gd name="T9" fmla="*/ 182 h 19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57"/>
                  <a:gd name="T16" fmla="*/ 0 h 190"/>
                  <a:gd name="T17" fmla="*/ 757 w 757"/>
                  <a:gd name="T18" fmla="*/ 190 h 19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57" h="190">
                    <a:moveTo>
                      <a:pt x="0" y="189"/>
                    </a:moveTo>
                    <a:lnTo>
                      <a:pt x="0" y="0"/>
                    </a:lnTo>
                    <a:lnTo>
                      <a:pt x="756" y="0"/>
                    </a:lnTo>
                    <a:lnTo>
                      <a:pt x="756" y="189"/>
                    </a:lnTo>
                    <a:lnTo>
                      <a:pt x="0" y="189"/>
                    </a:lnTo>
                  </a:path>
                </a:pathLst>
              </a:custGeom>
              <a:noFill/>
              <a:ln w="12700" cap="rnd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5860" name="Freeform 61" descr="20%"/>
              <p:cNvSpPr>
                <a:spLocks/>
              </p:cNvSpPr>
              <p:nvPr/>
            </p:nvSpPr>
            <p:spPr bwMode="auto">
              <a:xfrm>
                <a:off x="4016" y="3379"/>
                <a:ext cx="178" cy="183"/>
              </a:xfrm>
              <a:custGeom>
                <a:avLst/>
                <a:gdLst>
                  <a:gd name="T0" fmla="*/ 0 w 190"/>
                  <a:gd name="T1" fmla="*/ 182 h 190"/>
                  <a:gd name="T2" fmla="*/ 0 w 190"/>
                  <a:gd name="T3" fmla="*/ 0 h 190"/>
                  <a:gd name="T4" fmla="*/ 177 w 190"/>
                  <a:gd name="T5" fmla="*/ 0 h 190"/>
                  <a:gd name="T6" fmla="*/ 177 w 190"/>
                  <a:gd name="T7" fmla="*/ 182 h 190"/>
                  <a:gd name="T8" fmla="*/ 0 w 190"/>
                  <a:gd name="T9" fmla="*/ 182 h 19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90"/>
                  <a:gd name="T16" fmla="*/ 0 h 190"/>
                  <a:gd name="T17" fmla="*/ 190 w 190"/>
                  <a:gd name="T18" fmla="*/ 190 h 19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90" h="190">
                    <a:moveTo>
                      <a:pt x="0" y="189"/>
                    </a:moveTo>
                    <a:lnTo>
                      <a:pt x="0" y="0"/>
                    </a:lnTo>
                    <a:lnTo>
                      <a:pt x="189" y="0"/>
                    </a:lnTo>
                    <a:lnTo>
                      <a:pt x="189" y="189"/>
                    </a:lnTo>
                    <a:lnTo>
                      <a:pt x="0" y="189"/>
                    </a:lnTo>
                  </a:path>
                </a:pathLst>
              </a:custGeom>
              <a:pattFill prst="pct20">
                <a:fgClr>
                  <a:schemeClr val="tx2"/>
                </a:fgClr>
                <a:bgClr>
                  <a:schemeClr val="bg1"/>
                </a:bgClr>
              </a:pattFill>
              <a:ln w="12700" cap="rnd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5861" name="Freeform 62"/>
              <p:cNvSpPr>
                <a:spLocks/>
              </p:cNvSpPr>
              <p:nvPr/>
            </p:nvSpPr>
            <p:spPr bwMode="auto">
              <a:xfrm>
                <a:off x="3301" y="1904"/>
                <a:ext cx="355" cy="726"/>
              </a:xfrm>
              <a:custGeom>
                <a:avLst/>
                <a:gdLst>
                  <a:gd name="T0" fmla="*/ 0 w 379"/>
                  <a:gd name="T1" fmla="*/ 725 h 756"/>
                  <a:gd name="T2" fmla="*/ 0 w 379"/>
                  <a:gd name="T3" fmla="*/ 0 h 756"/>
                  <a:gd name="T4" fmla="*/ 354 w 379"/>
                  <a:gd name="T5" fmla="*/ 0 h 756"/>
                  <a:gd name="T6" fmla="*/ 354 w 379"/>
                  <a:gd name="T7" fmla="*/ 725 h 756"/>
                  <a:gd name="T8" fmla="*/ 0 w 379"/>
                  <a:gd name="T9" fmla="*/ 725 h 7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79"/>
                  <a:gd name="T16" fmla="*/ 0 h 756"/>
                  <a:gd name="T17" fmla="*/ 379 w 379"/>
                  <a:gd name="T18" fmla="*/ 756 h 7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79" h="756">
                    <a:moveTo>
                      <a:pt x="0" y="755"/>
                    </a:moveTo>
                    <a:lnTo>
                      <a:pt x="0" y="0"/>
                    </a:lnTo>
                    <a:lnTo>
                      <a:pt x="378" y="0"/>
                    </a:lnTo>
                    <a:lnTo>
                      <a:pt x="378" y="755"/>
                    </a:lnTo>
                    <a:lnTo>
                      <a:pt x="0" y="755"/>
                    </a:lnTo>
                  </a:path>
                </a:pathLst>
              </a:custGeom>
              <a:noFill/>
              <a:ln w="12700" cap="rnd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5862" name="Freeform 63"/>
              <p:cNvSpPr>
                <a:spLocks/>
              </p:cNvSpPr>
              <p:nvPr/>
            </p:nvSpPr>
            <p:spPr bwMode="auto">
              <a:xfrm>
                <a:off x="3301" y="2629"/>
                <a:ext cx="355" cy="729"/>
              </a:xfrm>
              <a:custGeom>
                <a:avLst/>
                <a:gdLst>
                  <a:gd name="T0" fmla="*/ 0 w 379"/>
                  <a:gd name="T1" fmla="*/ 728 h 758"/>
                  <a:gd name="T2" fmla="*/ 0 w 379"/>
                  <a:gd name="T3" fmla="*/ 0 h 758"/>
                  <a:gd name="T4" fmla="*/ 354 w 379"/>
                  <a:gd name="T5" fmla="*/ 0 h 758"/>
                  <a:gd name="T6" fmla="*/ 354 w 379"/>
                  <a:gd name="T7" fmla="*/ 728 h 758"/>
                  <a:gd name="T8" fmla="*/ 0 w 379"/>
                  <a:gd name="T9" fmla="*/ 728 h 75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79"/>
                  <a:gd name="T16" fmla="*/ 0 h 758"/>
                  <a:gd name="T17" fmla="*/ 379 w 379"/>
                  <a:gd name="T18" fmla="*/ 758 h 75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79" h="758">
                    <a:moveTo>
                      <a:pt x="0" y="757"/>
                    </a:moveTo>
                    <a:lnTo>
                      <a:pt x="0" y="0"/>
                    </a:lnTo>
                    <a:lnTo>
                      <a:pt x="378" y="0"/>
                    </a:lnTo>
                    <a:lnTo>
                      <a:pt x="378" y="757"/>
                    </a:lnTo>
                    <a:lnTo>
                      <a:pt x="0" y="757"/>
                    </a:lnTo>
                  </a:path>
                </a:pathLst>
              </a:custGeom>
              <a:noFill/>
              <a:ln w="12700" cap="rnd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5863" name="Rectangle 64"/>
              <p:cNvSpPr>
                <a:spLocks noChangeArrowheads="1"/>
              </p:cNvSpPr>
              <p:nvPr/>
            </p:nvSpPr>
            <p:spPr bwMode="auto">
              <a:xfrm>
                <a:off x="4341" y="2986"/>
                <a:ext cx="282" cy="190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wrap="none" lIns="90488" tIns="44450" rIns="90488" bIns="44450">
                <a:spAutoFit/>
              </a:bodyPr>
              <a:lstStyle/>
              <a:p>
                <a:pPr eaLnBrk="0" hangingPunct="0"/>
                <a:r>
                  <a:rPr lang="en-US" sz="1400" b="1">
                    <a:solidFill>
                      <a:srgbClr val="000000"/>
                    </a:solidFill>
                    <a:latin typeface="Helvetica" charset="0"/>
                  </a:rPr>
                  <a:t>19*</a:t>
                </a:r>
              </a:p>
            </p:txBody>
          </p:sp>
          <p:sp>
            <p:nvSpPr>
              <p:cNvPr id="35864" name="Rectangle 65"/>
              <p:cNvSpPr>
                <a:spLocks noChangeArrowheads="1"/>
              </p:cNvSpPr>
              <p:nvPr/>
            </p:nvSpPr>
            <p:spPr bwMode="auto">
              <a:xfrm>
                <a:off x="3999" y="1696"/>
                <a:ext cx="176" cy="190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wrap="none" lIns="90488" tIns="44450" rIns="90488" bIns="44450">
                <a:spAutoFit/>
              </a:bodyPr>
              <a:lstStyle/>
              <a:p>
                <a:pPr eaLnBrk="0" hangingPunct="0"/>
                <a:r>
                  <a:rPr lang="en-US" sz="1400" b="1">
                    <a:solidFill>
                      <a:srgbClr val="000000"/>
                    </a:solidFill>
                    <a:latin typeface="Helvetica" charset="0"/>
                  </a:rPr>
                  <a:t>2</a:t>
                </a:r>
              </a:p>
            </p:txBody>
          </p:sp>
          <p:sp>
            <p:nvSpPr>
              <p:cNvPr id="35865" name="Rectangle 66"/>
              <p:cNvSpPr>
                <a:spLocks noChangeArrowheads="1"/>
              </p:cNvSpPr>
              <p:nvPr/>
            </p:nvSpPr>
            <p:spPr bwMode="auto">
              <a:xfrm>
                <a:off x="4007" y="2232"/>
                <a:ext cx="176" cy="190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wrap="none" lIns="90488" tIns="44450" rIns="90488" bIns="44450">
                <a:spAutoFit/>
              </a:bodyPr>
              <a:lstStyle/>
              <a:p>
                <a:pPr eaLnBrk="0" hangingPunct="0"/>
                <a:r>
                  <a:rPr lang="en-US" sz="1400" b="1">
                    <a:solidFill>
                      <a:srgbClr val="000000"/>
                    </a:solidFill>
                    <a:latin typeface="Helvetica" charset="0"/>
                  </a:rPr>
                  <a:t>2</a:t>
                </a:r>
              </a:p>
            </p:txBody>
          </p:sp>
          <p:sp>
            <p:nvSpPr>
              <p:cNvPr id="35866" name="Rectangle 67"/>
              <p:cNvSpPr>
                <a:spLocks noChangeArrowheads="1"/>
              </p:cNvSpPr>
              <p:nvPr/>
            </p:nvSpPr>
            <p:spPr bwMode="auto">
              <a:xfrm>
                <a:off x="4007" y="2792"/>
                <a:ext cx="176" cy="190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wrap="none" lIns="90488" tIns="44450" rIns="90488" bIns="44450">
                <a:spAutoFit/>
              </a:bodyPr>
              <a:lstStyle/>
              <a:p>
                <a:pPr eaLnBrk="0" hangingPunct="0"/>
                <a:r>
                  <a:rPr lang="en-US" sz="1400" b="1">
                    <a:solidFill>
                      <a:srgbClr val="000000"/>
                    </a:solidFill>
                    <a:latin typeface="Helvetica" charset="0"/>
                  </a:rPr>
                  <a:t>2</a:t>
                </a:r>
              </a:p>
            </p:txBody>
          </p:sp>
          <p:sp>
            <p:nvSpPr>
              <p:cNvPr id="35867" name="Rectangle 68"/>
              <p:cNvSpPr>
                <a:spLocks noChangeArrowheads="1"/>
              </p:cNvSpPr>
              <p:nvPr/>
            </p:nvSpPr>
            <p:spPr bwMode="auto">
              <a:xfrm>
                <a:off x="3004" y="1906"/>
                <a:ext cx="300" cy="190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wrap="none" lIns="90488" tIns="44450" rIns="90488" bIns="44450">
                <a:spAutoFit/>
              </a:bodyPr>
              <a:lstStyle/>
              <a:p>
                <a:pPr eaLnBrk="0" hangingPunct="0"/>
                <a:r>
                  <a:rPr lang="en-US" sz="1400" b="1">
                    <a:solidFill>
                      <a:srgbClr val="000000"/>
                    </a:solidFill>
                    <a:latin typeface="Helvetica" charset="0"/>
                  </a:rPr>
                  <a:t>000</a:t>
                </a:r>
              </a:p>
            </p:txBody>
          </p:sp>
          <p:sp>
            <p:nvSpPr>
              <p:cNvPr id="35868" name="Rectangle 69"/>
              <p:cNvSpPr>
                <a:spLocks noChangeArrowheads="1"/>
              </p:cNvSpPr>
              <p:nvPr/>
            </p:nvSpPr>
            <p:spPr bwMode="auto">
              <a:xfrm>
                <a:off x="3004" y="2094"/>
                <a:ext cx="300" cy="190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wrap="none" lIns="90488" tIns="44450" rIns="90488" bIns="44450">
                <a:spAutoFit/>
              </a:bodyPr>
              <a:lstStyle/>
              <a:p>
                <a:pPr eaLnBrk="0" hangingPunct="0"/>
                <a:r>
                  <a:rPr lang="en-US" sz="1400" b="1">
                    <a:solidFill>
                      <a:srgbClr val="000000"/>
                    </a:solidFill>
                    <a:latin typeface="Helvetica" charset="0"/>
                  </a:rPr>
                  <a:t>001</a:t>
                </a:r>
              </a:p>
            </p:txBody>
          </p:sp>
          <p:sp>
            <p:nvSpPr>
              <p:cNvPr id="35869" name="Rectangle 70"/>
              <p:cNvSpPr>
                <a:spLocks noChangeArrowheads="1"/>
              </p:cNvSpPr>
              <p:nvPr/>
            </p:nvSpPr>
            <p:spPr bwMode="auto">
              <a:xfrm>
                <a:off x="2999" y="2276"/>
                <a:ext cx="300" cy="190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wrap="none" lIns="90488" tIns="44450" rIns="90488" bIns="44450">
                <a:spAutoFit/>
              </a:bodyPr>
              <a:lstStyle/>
              <a:p>
                <a:pPr eaLnBrk="0" hangingPunct="0"/>
                <a:r>
                  <a:rPr lang="en-US" sz="1400" b="1">
                    <a:solidFill>
                      <a:srgbClr val="000000"/>
                    </a:solidFill>
                    <a:latin typeface="Helvetica" charset="0"/>
                  </a:rPr>
                  <a:t>010</a:t>
                </a:r>
              </a:p>
            </p:txBody>
          </p:sp>
          <p:sp>
            <p:nvSpPr>
              <p:cNvPr id="35870" name="Rectangle 71"/>
              <p:cNvSpPr>
                <a:spLocks noChangeArrowheads="1"/>
              </p:cNvSpPr>
              <p:nvPr/>
            </p:nvSpPr>
            <p:spPr bwMode="auto">
              <a:xfrm>
                <a:off x="2999" y="2465"/>
                <a:ext cx="300" cy="190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wrap="none" lIns="90488" tIns="44450" rIns="90488" bIns="44450">
                <a:spAutoFit/>
              </a:bodyPr>
              <a:lstStyle/>
              <a:p>
                <a:pPr eaLnBrk="0" hangingPunct="0"/>
                <a:r>
                  <a:rPr lang="en-US" sz="1400" b="1">
                    <a:solidFill>
                      <a:srgbClr val="000000"/>
                    </a:solidFill>
                    <a:latin typeface="Helvetica" charset="0"/>
                  </a:rPr>
                  <a:t>011</a:t>
                </a:r>
              </a:p>
            </p:txBody>
          </p:sp>
          <p:sp>
            <p:nvSpPr>
              <p:cNvPr id="35871" name="Rectangle 72"/>
              <p:cNvSpPr>
                <a:spLocks noChangeArrowheads="1"/>
              </p:cNvSpPr>
              <p:nvPr/>
            </p:nvSpPr>
            <p:spPr bwMode="auto">
              <a:xfrm>
                <a:off x="2992" y="2639"/>
                <a:ext cx="300" cy="190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wrap="none" lIns="90488" tIns="44450" rIns="90488" bIns="44450">
                <a:spAutoFit/>
              </a:bodyPr>
              <a:lstStyle/>
              <a:p>
                <a:pPr eaLnBrk="0" hangingPunct="0"/>
                <a:r>
                  <a:rPr lang="en-US" sz="1400" b="1">
                    <a:solidFill>
                      <a:srgbClr val="000000"/>
                    </a:solidFill>
                    <a:latin typeface="Helvetica" charset="0"/>
                  </a:rPr>
                  <a:t>100</a:t>
                </a:r>
              </a:p>
            </p:txBody>
          </p:sp>
          <p:sp>
            <p:nvSpPr>
              <p:cNvPr id="35872" name="Rectangle 73"/>
              <p:cNvSpPr>
                <a:spLocks noChangeArrowheads="1"/>
              </p:cNvSpPr>
              <p:nvPr/>
            </p:nvSpPr>
            <p:spPr bwMode="auto">
              <a:xfrm>
                <a:off x="2992" y="2828"/>
                <a:ext cx="300" cy="190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wrap="none" lIns="90488" tIns="44450" rIns="90488" bIns="44450">
                <a:spAutoFit/>
              </a:bodyPr>
              <a:lstStyle/>
              <a:p>
                <a:pPr eaLnBrk="0" hangingPunct="0"/>
                <a:r>
                  <a:rPr lang="en-US" sz="1400" b="1">
                    <a:solidFill>
                      <a:srgbClr val="000000"/>
                    </a:solidFill>
                    <a:latin typeface="Helvetica" charset="0"/>
                  </a:rPr>
                  <a:t>101</a:t>
                </a:r>
              </a:p>
            </p:txBody>
          </p:sp>
          <p:sp>
            <p:nvSpPr>
              <p:cNvPr id="35873" name="Rectangle 74"/>
              <p:cNvSpPr>
                <a:spLocks noChangeArrowheads="1"/>
              </p:cNvSpPr>
              <p:nvPr/>
            </p:nvSpPr>
            <p:spPr bwMode="auto">
              <a:xfrm>
                <a:off x="2985" y="3024"/>
                <a:ext cx="300" cy="190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wrap="none" lIns="90488" tIns="44450" rIns="90488" bIns="44450">
                <a:spAutoFit/>
              </a:bodyPr>
              <a:lstStyle/>
              <a:p>
                <a:pPr eaLnBrk="0" hangingPunct="0"/>
                <a:r>
                  <a:rPr lang="en-US" sz="1400" b="1">
                    <a:solidFill>
                      <a:srgbClr val="000000"/>
                    </a:solidFill>
                    <a:latin typeface="Helvetica" charset="0"/>
                  </a:rPr>
                  <a:t>110</a:t>
                </a:r>
              </a:p>
            </p:txBody>
          </p:sp>
          <p:sp>
            <p:nvSpPr>
              <p:cNvPr id="35874" name="Rectangle 75"/>
              <p:cNvSpPr>
                <a:spLocks noChangeArrowheads="1"/>
              </p:cNvSpPr>
              <p:nvPr/>
            </p:nvSpPr>
            <p:spPr bwMode="auto">
              <a:xfrm>
                <a:off x="2992" y="3199"/>
                <a:ext cx="300" cy="190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wrap="none" lIns="90488" tIns="44450" rIns="90488" bIns="44450">
                <a:spAutoFit/>
              </a:bodyPr>
              <a:lstStyle/>
              <a:p>
                <a:pPr eaLnBrk="0" hangingPunct="0"/>
                <a:r>
                  <a:rPr lang="en-US" sz="1400" b="1">
                    <a:solidFill>
                      <a:srgbClr val="000000"/>
                    </a:solidFill>
                    <a:latin typeface="Helvetica" charset="0"/>
                  </a:rPr>
                  <a:t>111</a:t>
                </a:r>
              </a:p>
            </p:txBody>
          </p:sp>
          <p:sp>
            <p:nvSpPr>
              <p:cNvPr id="35875" name="Rectangle 76"/>
              <p:cNvSpPr>
                <a:spLocks noChangeArrowheads="1"/>
              </p:cNvSpPr>
              <p:nvPr/>
            </p:nvSpPr>
            <p:spPr bwMode="auto">
              <a:xfrm>
                <a:off x="3298" y="1703"/>
                <a:ext cx="176" cy="190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wrap="none" lIns="90488" tIns="44450" rIns="90488" bIns="44450">
                <a:spAutoFit/>
              </a:bodyPr>
              <a:lstStyle/>
              <a:p>
                <a:pPr eaLnBrk="0" hangingPunct="0"/>
                <a:r>
                  <a:rPr lang="en-US" sz="1400" b="1">
                    <a:solidFill>
                      <a:srgbClr val="000000"/>
                    </a:solidFill>
                    <a:latin typeface="Helvetica" charset="0"/>
                  </a:rPr>
                  <a:t>3</a:t>
                </a:r>
              </a:p>
            </p:txBody>
          </p:sp>
          <p:sp>
            <p:nvSpPr>
              <p:cNvPr id="35876" name="Rectangle 77"/>
              <p:cNvSpPr>
                <a:spLocks noChangeArrowheads="1"/>
              </p:cNvSpPr>
              <p:nvPr/>
            </p:nvSpPr>
            <p:spPr bwMode="auto">
              <a:xfrm>
                <a:off x="3999" y="1150"/>
                <a:ext cx="176" cy="190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wrap="none" lIns="90488" tIns="44450" rIns="90488" bIns="44450">
                <a:spAutoFit/>
              </a:bodyPr>
              <a:lstStyle/>
              <a:p>
                <a:pPr eaLnBrk="0" hangingPunct="0"/>
                <a:r>
                  <a:rPr lang="en-US" sz="1400" b="1">
                    <a:solidFill>
                      <a:srgbClr val="000000"/>
                    </a:solidFill>
                    <a:latin typeface="Helvetica" charset="0"/>
                  </a:rPr>
                  <a:t>3</a:t>
                </a:r>
              </a:p>
            </p:txBody>
          </p:sp>
          <p:sp>
            <p:nvSpPr>
              <p:cNvPr id="35877" name="Rectangle 78"/>
              <p:cNvSpPr>
                <a:spLocks noChangeArrowheads="1"/>
              </p:cNvSpPr>
              <p:nvPr/>
            </p:nvSpPr>
            <p:spPr bwMode="auto">
              <a:xfrm>
                <a:off x="4015" y="3359"/>
                <a:ext cx="176" cy="190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wrap="none" lIns="90488" tIns="44450" rIns="90488" bIns="44450">
                <a:spAutoFit/>
              </a:bodyPr>
              <a:lstStyle/>
              <a:p>
                <a:pPr eaLnBrk="0" hangingPunct="0"/>
                <a:r>
                  <a:rPr lang="en-US" sz="1400" b="1">
                    <a:solidFill>
                      <a:srgbClr val="000000"/>
                    </a:solidFill>
                    <a:latin typeface="Helvetica" charset="0"/>
                  </a:rPr>
                  <a:t>3</a:t>
                </a:r>
              </a:p>
            </p:txBody>
          </p:sp>
          <p:sp>
            <p:nvSpPr>
              <p:cNvPr id="35878" name="Rectangle 79"/>
              <p:cNvSpPr>
                <a:spLocks noChangeArrowheads="1"/>
              </p:cNvSpPr>
              <p:nvPr/>
            </p:nvSpPr>
            <p:spPr bwMode="auto">
              <a:xfrm>
                <a:off x="3127" y="3499"/>
                <a:ext cx="774" cy="190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wrap="none" lIns="90488" tIns="44450" rIns="90488" bIns="44450">
                <a:spAutoFit/>
              </a:bodyPr>
              <a:lstStyle/>
              <a:p>
                <a:pPr eaLnBrk="0" hangingPunct="0"/>
                <a:r>
                  <a:rPr lang="en-US" sz="1400" b="1">
                    <a:solidFill>
                      <a:srgbClr val="000000"/>
                    </a:solidFill>
                    <a:latin typeface="Helvetica" charset="0"/>
                  </a:rPr>
                  <a:t>DIRECTORY</a:t>
                </a:r>
              </a:p>
            </p:txBody>
          </p:sp>
          <p:sp>
            <p:nvSpPr>
              <p:cNvPr id="35879" name="Rectangle 80"/>
              <p:cNvSpPr>
                <a:spLocks noChangeArrowheads="1"/>
              </p:cNvSpPr>
              <p:nvPr/>
            </p:nvSpPr>
            <p:spPr bwMode="auto">
              <a:xfrm>
                <a:off x="4744" y="1359"/>
                <a:ext cx="598" cy="190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wrap="none" lIns="90488" tIns="44450" rIns="90488" bIns="44450">
                <a:spAutoFit/>
              </a:bodyPr>
              <a:lstStyle/>
              <a:p>
                <a:pPr eaLnBrk="0" hangingPunct="0"/>
                <a:r>
                  <a:rPr lang="en-US" sz="1400" b="1">
                    <a:solidFill>
                      <a:srgbClr val="000000"/>
                    </a:solidFill>
                    <a:latin typeface="Helvetica" charset="0"/>
                  </a:rPr>
                  <a:t>Bucket A</a:t>
                </a:r>
              </a:p>
            </p:txBody>
          </p:sp>
          <p:sp>
            <p:nvSpPr>
              <p:cNvPr id="35880" name="Rectangle 81"/>
              <p:cNvSpPr>
                <a:spLocks noChangeArrowheads="1"/>
              </p:cNvSpPr>
              <p:nvPr/>
            </p:nvSpPr>
            <p:spPr bwMode="auto">
              <a:xfrm>
                <a:off x="4752" y="1911"/>
                <a:ext cx="598" cy="190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wrap="none" lIns="90488" tIns="44450" rIns="90488" bIns="44450">
                <a:spAutoFit/>
              </a:bodyPr>
              <a:lstStyle/>
              <a:p>
                <a:pPr eaLnBrk="0" hangingPunct="0"/>
                <a:r>
                  <a:rPr lang="en-US" sz="1400" b="1">
                    <a:solidFill>
                      <a:srgbClr val="000000"/>
                    </a:solidFill>
                    <a:latin typeface="Helvetica" charset="0"/>
                  </a:rPr>
                  <a:t>Bucket B</a:t>
                </a:r>
              </a:p>
            </p:txBody>
          </p:sp>
          <p:sp>
            <p:nvSpPr>
              <p:cNvPr id="35881" name="Rectangle 82"/>
              <p:cNvSpPr>
                <a:spLocks noChangeArrowheads="1"/>
              </p:cNvSpPr>
              <p:nvPr/>
            </p:nvSpPr>
            <p:spPr bwMode="auto">
              <a:xfrm>
                <a:off x="4753" y="2449"/>
                <a:ext cx="598" cy="190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wrap="none" lIns="90488" tIns="44450" rIns="90488" bIns="44450">
                <a:spAutoFit/>
              </a:bodyPr>
              <a:lstStyle/>
              <a:p>
                <a:pPr eaLnBrk="0" hangingPunct="0"/>
                <a:r>
                  <a:rPr lang="en-US" sz="1400" b="1">
                    <a:solidFill>
                      <a:srgbClr val="000000"/>
                    </a:solidFill>
                    <a:latin typeface="Helvetica" charset="0"/>
                  </a:rPr>
                  <a:t>Bucket C</a:t>
                </a:r>
              </a:p>
            </p:txBody>
          </p:sp>
          <p:sp>
            <p:nvSpPr>
              <p:cNvPr id="35882" name="Rectangle 83"/>
              <p:cNvSpPr>
                <a:spLocks noChangeArrowheads="1"/>
              </p:cNvSpPr>
              <p:nvPr/>
            </p:nvSpPr>
            <p:spPr bwMode="auto">
              <a:xfrm>
                <a:off x="4753" y="3002"/>
                <a:ext cx="598" cy="190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wrap="none" lIns="90488" tIns="44450" rIns="90488" bIns="44450">
                <a:spAutoFit/>
              </a:bodyPr>
              <a:lstStyle/>
              <a:p>
                <a:pPr eaLnBrk="0" hangingPunct="0"/>
                <a:r>
                  <a:rPr lang="en-US" sz="1400" b="1">
                    <a:solidFill>
                      <a:srgbClr val="000000"/>
                    </a:solidFill>
                    <a:latin typeface="Helvetica" charset="0"/>
                  </a:rPr>
                  <a:t>Bucket D</a:t>
                </a:r>
              </a:p>
            </p:txBody>
          </p:sp>
          <p:sp>
            <p:nvSpPr>
              <p:cNvPr id="35883" name="Rectangle 84"/>
              <p:cNvSpPr>
                <a:spLocks noChangeArrowheads="1"/>
              </p:cNvSpPr>
              <p:nvPr/>
            </p:nvSpPr>
            <p:spPr bwMode="auto">
              <a:xfrm>
                <a:off x="4753" y="3547"/>
                <a:ext cx="660" cy="190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wrap="none" lIns="90488" tIns="44450" rIns="90488" bIns="44450">
                <a:spAutoFit/>
              </a:bodyPr>
              <a:lstStyle/>
              <a:p>
                <a:pPr eaLnBrk="0" hangingPunct="0"/>
                <a:r>
                  <a:rPr lang="en-US" sz="1400" b="1">
                    <a:solidFill>
                      <a:srgbClr val="000000"/>
                    </a:solidFill>
                    <a:latin typeface="Helvetica" charset="0"/>
                  </a:rPr>
                  <a:t>Bucket A2</a:t>
                </a:r>
              </a:p>
            </p:txBody>
          </p:sp>
          <p:sp>
            <p:nvSpPr>
              <p:cNvPr id="35884" name="Rectangle 85"/>
              <p:cNvSpPr>
                <a:spLocks noChangeArrowheads="1"/>
              </p:cNvSpPr>
              <p:nvPr/>
            </p:nvSpPr>
            <p:spPr bwMode="auto">
              <a:xfrm>
                <a:off x="4655" y="3685"/>
                <a:ext cx="798" cy="190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wrap="none" lIns="90488" tIns="44450" rIns="90488" bIns="44450">
                <a:spAutoFit/>
              </a:bodyPr>
              <a:lstStyle/>
              <a:p>
                <a:pPr eaLnBrk="0" hangingPunct="0"/>
                <a:r>
                  <a:rPr lang="en-US" sz="1400" b="1">
                    <a:solidFill>
                      <a:srgbClr val="000000"/>
                    </a:solidFill>
                    <a:latin typeface="Helvetica" charset="0"/>
                  </a:rPr>
                  <a:t>(`split image'</a:t>
                </a:r>
              </a:p>
            </p:txBody>
          </p:sp>
          <p:sp>
            <p:nvSpPr>
              <p:cNvPr id="35885" name="Rectangle 86"/>
              <p:cNvSpPr>
                <a:spLocks noChangeArrowheads="1"/>
              </p:cNvSpPr>
              <p:nvPr/>
            </p:nvSpPr>
            <p:spPr bwMode="auto">
              <a:xfrm>
                <a:off x="4696" y="3794"/>
                <a:ext cx="771" cy="190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wrap="none" lIns="90488" tIns="44450" rIns="90488" bIns="44450">
                <a:spAutoFit/>
              </a:bodyPr>
              <a:lstStyle/>
              <a:p>
                <a:pPr eaLnBrk="0" hangingPunct="0"/>
                <a:r>
                  <a:rPr lang="en-US" sz="1400" b="1">
                    <a:solidFill>
                      <a:srgbClr val="000000"/>
                    </a:solidFill>
                    <a:latin typeface="Helvetica" charset="0"/>
                  </a:rPr>
                  <a:t>of Bucket A)</a:t>
                </a:r>
              </a:p>
            </p:txBody>
          </p:sp>
          <p:sp>
            <p:nvSpPr>
              <p:cNvPr id="35886" name="Rectangle 87"/>
              <p:cNvSpPr>
                <a:spLocks noChangeArrowheads="1"/>
              </p:cNvSpPr>
              <p:nvPr/>
            </p:nvSpPr>
            <p:spPr bwMode="auto">
              <a:xfrm>
                <a:off x="4338" y="1349"/>
                <a:ext cx="283" cy="190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wrap="none" lIns="90488" tIns="44450" rIns="90488" bIns="44450">
                <a:spAutoFit/>
              </a:bodyPr>
              <a:lstStyle/>
              <a:p>
                <a:pPr eaLnBrk="0" hangingPunct="0"/>
                <a:r>
                  <a:rPr lang="en-US" sz="1400" b="1">
                    <a:solidFill>
                      <a:srgbClr val="000000"/>
                    </a:solidFill>
                    <a:latin typeface="Helvetica" charset="0"/>
                  </a:rPr>
                  <a:t>32*</a:t>
                </a:r>
              </a:p>
            </p:txBody>
          </p:sp>
          <p:sp>
            <p:nvSpPr>
              <p:cNvPr id="35887" name="Rectangle 88"/>
              <p:cNvSpPr>
                <a:spLocks noChangeArrowheads="1"/>
              </p:cNvSpPr>
              <p:nvPr/>
            </p:nvSpPr>
            <p:spPr bwMode="auto">
              <a:xfrm>
                <a:off x="4002" y="1895"/>
                <a:ext cx="219" cy="190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wrap="none" lIns="90488" tIns="44450" rIns="90488" bIns="44450">
                <a:spAutoFit/>
              </a:bodyPr>
              <a:lstStyle/>
              <a:p>
                <a:pPr eaLnBrk="0" hangingPunct="0"/>
                <a:r>
                  <a:rPr lang="en-US" sz="1400" b="1">
                    <a:solidFill>
                      <a:srgbClr val="000000"/>
                    </a:solidFill>
                    <a:latin typeface="Helvetica" charset="0"/>
                  </a:rPr>
                  <a:t>1*</a:t>
                </a:r>
              </a:p>
            </p:txBody>
          </p:sp>
          <p:sp>
            <p:nvSpPr>
              <p:cNvPr id="35888" name="Rectangle 89"/>
              <p:cNvSpPr>
                <a:spLocks noChangeArrowheads="1"/>
              </p:cNvSpPr>
              <p:nvPr/>
            </p:nvSpPr>
            <p:spPr bwMode="auto">
              <a:xfrm>
                <a:off x="4175" y="1895"/>
                <a:ext cx="220" cy="190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wrap="none" lIns="90488" tIns="44450" rIns="90488" bIns="44450">
                <a:spAutoFit/>
              </a:bodyPr>
              <a:lstStyle/>
              <a:p>
                <a:pPr eaLnBrk="0" hangingPunct="0"/>
                <a:r>
                  <a:rPr lang="en-US" sz="1400" b="1">
                    <a:solidFill>
                      <a:srgbClr val="000000"/>
                    </a:solidFill>
                    <a:latin typeface="Helvetica" charset="0"/>
                  </a:rPr>
                  <a:t>5*</a:t>
                </a:r>
              </a:p>
            </p:txBody>
          </p:sp>
          <p:sp>
            <p:nvSpPr>
              <p:cNvPr id="35889" name="Rectangle 90"/>
              <p:cNvSpPr>
                <a:spLocks noChangeArrowheads="1"/>
              </p:cNvSpPr>
              <p:nvPr/>
            </p:nvSpPr>
            <p:spPr bwMode="auto">
              <a:xfrm>
                <a:off x="4347" y="1895"/>
                <a:ext cx="282" cy="190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wrap="none" lIns="90488" tIns="44450" rIns="90488" bIns="44450">
                <a:spAutoFit/>
              </a:bodyPr>
              <a:lstStyle/>
              <a:p>
                <a:pPr eaLnBrk="0" hangingPunct="0"/>
                <a:r>
                  <a:rPr lang="en-US" sz="1400" b="1">
                    <a:solidFill>
                      <a:srgbClr val="000000"/>
                    </a:solidFill>
                    <a:latin typeface="Helvetica" charset="0"/>
                  </a:rPr>
                  <a:t>21*</a:t>
                </a:r>
              </a:p>
            </p:txBody>
          </p:sp>
          <p:sp>
            <p:nvSpPr>
              <p:cNvPr id="35890" name="Rectangle 91"/>
              <p:cNvSpPr>
                <a:spLocks noChangeArrowheads="1"/>
              </p:cNvSpPr>
              <p:nvPr/>
            </p:nvSpPr>
            <p:spPr bwMode="auto">
              <a:xfrm>
                <a:off x="4517" y="1895"/>
                <a:ext cx="282" cy="190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wrap="none" lIns="90488" tIns="44450" rIns="90488" bIns="44450">
                <a:spAutoFit/>
              </a:bodyPr>
              <a:lstStyle/>
              <a:p>
                <a:pPr eaLnBrk="0" hangingPunct="0"/>
                <a:r>
                  <a:rPr lang="en-US" sz="1400" b="1">
                    <a:solidFill>
                      <a:srgbClr val="000000"/>
                    </a:solidFill>
                    <a:latin typeface="Helvetica" charset="0"/>
                  </a:rPr>
                  <a:t>13*</a:t>
                </a:r>
              </a:p>
            </p:txBody>
          </p:sp>
          <p:sp>
            <p:nvSpPr>
              <p:cNvPr id="35891" name="Rectangle 92"/>
              <p:cNvSpPr>
                <a:spLocks noChangeArrowheads="1"/>
              </p:cNvSpPr>
              <p:nvPr/>
            </p:nvSpPr>
            <p:spPr bwMode="auto">
              <a:xfrm>
                <a:off x="4510" y="1350"/>
                <a:ext cx="282" cy="190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wrap="none" lIns="90488" tIns="44450" rIns="90488" bIns="44450">
                <a:spAutoFit/>
              </a:bodyPr>
              <a:lstStyle/>
              <a:p>
                <a:pPr eaLnBrk="0" hangingPunct="0"/>
                <a:r>
                  <a:rPr lang="en-US" sz="1400" b="1">
                    <a:solidFill>
                      <a:srgbClr val="000000"/>
                    </a:solidFill>
                    <a:latin typeface="Helvetica" charset="0"/>
                  </a:rPr>
                  <a:t>16*</a:t>
                </a:r>
              </a:p>
            </p:txBody>
          </p:sp>
          <p:sp>
            <p:nvSpPr>
              <p:cNvPr id="35892" name="Rectangle 93"/>
              <p:cNvSpPr>
                <a:spLocks noChangeArrowheads="1"/>
              </p:cNvSpPr>
              <p:nvPr/>
            </p:nvSpPr>
            <p:spPr bwMode="auto">
              <a:xfrm>
                <a:off x="3987" y="2440"/>
                <a:ext cx="282" cy="190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wrap="none" lIns="90488" tIns="44450" rIns="90488" bIns="44450">
                <a:spAutoFit/>
              </a:bodyPr>
              <a:lstStyle/>
              <a:p>
                <a:pPr eaLnBrk="0" hangingPunct="0"/>
                <a:r>
                  <a:rPr lang="en-US" sz="1400" b="1">
                    <a:solidFill>
                      <a:srgbClr val="000000"/>
                    </a:solidFill>
                    <a:latin typeface="Helvetica" charset="0"/>
                  </a:rPr>
                  <a:t>10*</a:t>
                </a:r>
              </a:p>
            </p:txBody>
          </p:sp>
          <p:sp>
            <p:nvSpPr>
              <p:cNvPr id="35893" name="Rectangle 94"/>
              <p:cNvSpPr>
                <a:spLocks noChangeArrowheads="1"/>
              </p:cNvSpPr>
              <p:nvPr/>
            </p:nvSpPr>
            <p:spPr bwMode="auto">
              <a:xfrm>
                <a:off x="3987" y="2977"/>
                <a:ext cx="282" cy="190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wrap="none" lIns="90488" tIns="44450" rIns="90488" bIns="44450">
                <a:spAutoFit/>
              </a:bodyPr>
              <a:lstStyle/>
              <a:p>
                <a:pPr eaLnBrk="0" hangingPunct="0"/>
                <a:r>
                  <a:rPr lang="en-US" sz="1400" b="1">
                    <a:solidFill>
                      <a:srgbClr val="000000"/>
                    </a:solidFill>
                    <a:latin typeface="Helvetica" charset="0"/>
                  </a:rPr>
                  <a:t>15*</a:t>
                </a:r>
              </a:p>
            </p:txBody>
          </p:sp>
          <p:sp>
            <p:nvSpPr>
              <p:cNvPr id="35894" name="Rectangle 95"/>
              <p:cNvSpPr>
                <a:spLocks noChangeArrowheads="1"/>
              </p:cNvSpPr>
              <p:nvPr/>
            </p:nvSpPr>
            <p:spPr bwMode="auto">
              <a:xfrm>
                <a:off x="4175" y="2985"/>
                <a:ext cx="220" cy="191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wrap="none" lIns="90488" tIns="44450" rIns="90488" bIns="44450">
                <a:spAutoFit/>
              </a:bodyPr>
              <a:lstStyle/>
              <a:p>
                <a:pPr eaLnBrk="0" hangingPunct="0"/>
                <a:r>
                  <a:rPr lang="en-US" sz="1400" b="1">
                    <a:solidFill>
                      <a:srgbClr val="000000"/>
                    </a:solidFill>
                    <a:latin typeface="Helvetica" charset="0"/>
                  </a:rPr>
                  <a:t>7*</a:t>
                </a:r>
              </a:p>
            </p:txBody>
          </p:sp>
          <p:sp>
            <p:nvSpPr>
              <p:cNvPr id="35895" name="Rectangle 96"/>
              <p:cNvSpPr>
                <a:spLocks noChangeArrowheads="1"/>
              </p:cNvSpPr>
              <p:nvPr/>
            </p:nvSpPr>
            <p:spPr bwMode="auto">
              <a:xfrm>
                <a:off x="4008" y="3551"/>
                <a:ext cx="220" cy="191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wrap="none" lIns="90488" tIns="44450" rIns="90488" bIns="44450">
                <a:spAutoFit/>
              </a:bodyPr>
              <a:lstStyle/>
              <a:p>
                <a:pPr eaLnBrk="0" hangingPunct="0"/>
                <a:r>
                  <a:rPr lang="en-US" sz="1400" b="1">
                    <a:solidFill>
                      <a:srgbClr val="000000"/>
                    </a:solidFill>
                    <a:latin typeface="Helvetica" charset="0"/>
                  </a:rPr>
                  <a:t>4*</a:t>
                </a:r>
              </a:p>
            </p:txBody>
          </p:sp>
          <p:sp>
            <p:nvSpPr>
              <p:cNvPr id="35896" name="Rectangle 97"/>
              <p:cNvSpPr>
                <a:spLocks noChangeArrowheads="1"/>
              </p:cNvSpPr>
              <p:nvPr/>
            </p:nvSpPr>
            <p:spPr bwMode="auto">
              <a:xfrm>
                <a:off x="4356" y="3545"/>
                <a:ext cx="282" cy="190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wrap="none" lIns="90488" tIns="44450" rIns="90488" bIns="44450">
                <a:spAutoFit/>
              </a:bodyPr>
              <a:lstStyle/>
              <a:p>
                <a:pPr eaLnBrk="0" hangingPunct="0"/>
                <a:r>
                  <a:rPr lang="en-US" sz="1400" b="1">
                    <a:solidFill>
                      <a:srgbClr val="000000"/>
                    </a:solidFill>
                    <a:latin typeface="Helvetica" charset="0"/>
                  </a:rPr>
                  <a:t>20*</a:t>
                </a:r>
              </a:p>
            </p:txBody>
          </p:sp>
          <p:sp>
            <p:nvSpPr>
              <p:cNvPr id="35897" name="Rectangle 98"/>
              <p:cNvSpPr>
                <a:spLocks noChangeArrowheads="1"/>
              </p:cNvSpPr>
              <p:nvPr/>
            </p:nvSpPr>
            <p:spPr bwMode="auto">
              <a:xfrm>
                <a:off x="4179" y="3543"/>
                <a:ext cx="282" cy="190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wrap="none" lIns="90488" tIns="44450" rIns="90488" bIns="44450">
                <a:spAutoFit/>
              </a:bodyPr>
              <a:lstStyle/>
              <a:p>
                <a:pPr eaLnBrk="0" hangingPunct="0"/>
                <a:r>
                  <a:rPr lang="en-US" sz="1400" b="1">
                    <a:solidFill>
                      <a:srgbClr val="000000"/>
                    </a:solidFill>
                    <a:latin typeface="Helvetica" charset="0"/>
                  </a:rPr>
                  <a:t>12*</a:t>
                </a:r>
              </a:p>
            </p:txBody>
          </p:sp>
          <p:sp>
            <p:nvSpPr>
              <p:cNvPr id="35898" name="Line 99"/>
              <p:cNvSpPr>
                <a:spLocks noChangeShapeType="1"/>
              </p:cNvSpPr>
              <p:nvPr/>
            </p:nvSpPr>
            <p:spPr bwMode="auto">
              <a:xfrm>
                <a:off x="3305" y="2054"/>
                <a:ext cx="344" cy="0"/>
              </a:xfrm>
              <a:prstGeom prst="line">
                <a:avLst/>
              </a:prstGeom>
              <a:noFill/>
              <a:ln w="12700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5899" name="Line 100"/>
              <p:cNvSpPr>
                <a:spLocks noChangeShapeType="1"/>
              </p:cNvSpPr>
              <p:nvPr/>
            </p:nvSpPr>
            <p:spPr bwMode="auto">
              <a:xfrm>
                <a:off x="3311" y="2232"/>
                <a:ext cx="344" cy="0"/>
              </a:xfrm>
              <a:prstGeom prst="line">
                <a:avLst/>
              </a:prstGeom>
              <a:noFill/>
              <a:ln w="12700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5900" name="Line 101"/>
              <p:cNvSpPr>
                <a:spLocks noChangeShapeType="1"/>
              </p:cNvSpPr>
              <p:nvPr/>
            </p:nvSpPr>
            <p:spPr bwMode="auto">
              <a:xfrm>
                <a:off x="3309" y="2433"/>
                <a:ext cx="344" cy="0"/>
              </a:xfrm>
              <a:prstGeom prst="line">
                <a:avLst/>
              </a:prstGeom>
              <a:noFill/>
              <a:ln w="12700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5901" name="Line 102"/>
              <p:cNvSpPr>
                <a:spLocks noChangeShapeType="1"/>
              </p:cNvSpPr>
              <p:nvPr/>
            </p:nvSpPr>
            <p:spPr bwMode="auto">
              <a:xfrm>
                <a:off x="3321" y="2814"/>
                <a:ext cx="344" cy="0"/>
              </a:xfrm>
              <a:prstGeom prst="line">
                <a:avLst/>
              </a:prstGeom>
              <a:noFill/>
              <a:ln w="12700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5902" name="Line 103"/>
              <p:cNvSpPr>
                <a:spLocks noChangeShapeType="1"/>
              </p:cNvSpPr>
              <p:nvPr/>
            </p:nvSpPr>
            <p:spPr bwMode="auto">
              <a:xfrm>
                <a:off x="3306" y="3028"/>
                <a:ext cx="344" cy="0"/>
              </a:xfrm>
              <a:prstGeom prst="line">
                <a:avLst/>
              </a:prstGeom>
              <a:noFill/>
              <a:ln w="12700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5903" name="Line 104"/>
              <p:cNvSpPr>
                <a:spLocks noChangeShapeType="1"/>
              </p:cNvSpPr>
              <p:nvPr/>
            </p:nvSpPr>
            <p:spPr bwMode="auto">
              <a:xfrm>
                <a:off x="3312" y="3201"/>
                <a:ext cx="344" cy="0"/>
              </a:xfrm>
              <a:prstGeom prst="line">
                <a:avLst/>
              </a:prstGeom>
              <a:noFill/>
              <a:ln w="12700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5904" name="Line 105"/>
              <p:cNvSpPr>
                <a:spLocks noChangeShapeType="1"/>
              </p:cNvSpPr>
              <p:nvPr/>
            </p:nvSpPr>
            <p:spPr bwMode="auto">
              <a:xfrm flipV="1">
                <a:off x="3474" y="1466"/>
                <a:ext cx="527" cy="527"/>
              </a:xfrm>
              <a:prstGeom prst="line">
                <a:avLst/>
              </a:prstGeom>
              <a:noFill/>
              <a:ln w="12700">
                <a:solidFill>
                  <a:schemeClr val="tx2"/>
                </a:solidFill>
                <a:round/>
                <a:headEnd/>
                <a:tailEnd type="triangle" w="med" len="med"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5905" name="Line 106"/>
              <p:cNvSpPr>
                <a:spLocks noChangeShapeType="1"/>
              </p:cNvSpPr>
              <p:nvPr/>
            </p:nvSpPr>
            <p:spPr bwMode="auto">
              <a:xfrm flipV="1">
                <a:off x="3474" y="2007"/>
                <a:ext cx="534" cy="159"/>
              </a:xfrm>
              <a:prstGeom prst="line">
                <a:avLst/>
              </a:prstGeom>
              <a:noFill/>
              <a:ln w="12700">
                <a:solidFill>
                  <a:schemeClr val="tx2"/>
                </a:solidFill>
                <a:round/>
                <a:headEnd/>
                <a:tailEnd type="triangle" w="med" len="med"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5906" name="Line 107"/>
              <p:cNvSpPr>
                <a:spLocks noChangeShapeType="1"/>
              </p:cNvSpPr>
              <p:nvPr/>
            </p:nvSpPr>
            <p:spPr bwMode="auto">
              <a:xfrm>
                <a:off x="3482" y="2347"/>
                <a:ext cx="526" cy="201"/>
              </a:xfrm>
              <a:prstGeom prst="line">
                <a:avLst/>
              </a:prstGeom>
              <a:noFill/>
              <a:ln w="12700">
                <a:solidFill>
                  <a:schemeClr val="tx2"/>
                </a:solidFill>
                <a:round/>
                <a:headEnd/>
                <a:tailEnd type="triangle" w="med" len="med"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5907" name="Line 108"/>
              <p:cNvSpPr>
                <a:spLocks noChangeShapeType="1"/>
              </p:cNvSpPr>
              <p:nvPr/>
            </p:nvSpPr>
            <p:spPr bwMode="auto">
              <a:xfrm>
                <a:off x="3488" y="2541"/>
                <a:ext cx="513" cy="534"/>
              </a:xfrm>
              <a:prstGeom prst="line">
                <a:avLst/>
              </a:prstGeom>
              <a:noFill/>
              <a:ln w="12700">
                <a:solidFill>
                  <a:schemeClr val="tx2"/>
                </a:solidFill>
                <a:round/>
                <a:headEnd/>
                <a:tailEnd type="triangle" w="med" len="med"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5908" name="Line 109"/>
              <p:cNvSpPr>
                <a:spLocks noChangeShapeType="1"/>
              </p:cNvSpPr>
              <p:nvPr/>
            </p:nvSpPr>
            <p:spPr bwMode="auto">
              <a:xfrm>
                <a:off x="3439" y="2700"/>
                <a:ext cx="576" cy="937"/>
              </a:xfrm>
              <a:prstGeom prst="line">
                <a:avLst/>
              </a:prstGeom>
              <a:noFill/>
              <a:ln w="12700">
                <a:solidFill>
                  <a:schemeClr val="tx2"/>
                </a:solidFill>
                <a:round/>
                <a:headEnd/>
                <a:tailEnd type="triangle" w="med" len="med"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5909" name="Line 110"/>
              <p:cNvSpPr>
                <a:spLocks noChangeShapeType="1"/>
              </p:cNvSpPr>
              <p:nvPr/>
            </p:nvSpPr>
            <p:spPr bwMode="auto">
              <a:xfrm flipV="1">
                <a:off x="3458" y="2033"/>
                <a:ext cx="541" cy="895"/>
              </a:xfrm>
              <a:prstGeom prst="line">
                <a:avLst/>
              </a:prstGeom>
              <a:noFill/>
              <a:ln w="12700">
                <a:solidFill>
                  <a:schemeClr val="tx2"/>
                </a:solidFill>
                <a:round/>
                <a:headEnd/>
                <a:tailEnd type="triangle" w="med" len="med"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5910" name="Line 111"/>
              <p:cNvSpPr>
                <a:spLocks noChangeShapeType="1"/>
              </p:cNvSpPr>
              <p:nvPr/>
            </p:nvSpPr>
            <p:spPr bwMode="auto">
              <a:xfrm flipV="1">
                <a:off x="3466" y="2577"/>
                <a:ext cx="541" cy="555"/>
              </a:xfrm>
              <a:prstGeom prst="line">
                <a:avLst/>
              </a:prstGeom>
              <a:noFill/>
              <a:ln w="12700">
                <a:solidFill>
                  <a:schemeClr val="tx2"/>
                </a:solidFill>
                <a:round/>
                <a:headEnd/>
                <a:tailEnd type="triangle" w="med" len="med"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5911" name="Line 112"/>
              <p:cNvSpPr>
                <a:spLocks noChangeShapeType="1"/>
              </p:cNvSpPr>
              <p:nvPr/>
            </p:nvSpPr>
            <p:spPr bwMode="auto">
              <a:xfrm flipV="1">
                <a:off x="3466" y="3094"/>
                <a:ext cx="541" cy="195"/>
              </a:xfrm>
              <a:prstGeom prst="line">
                <a:avLst/>
              </a:prstGeom>
              <a:noFill/>
              <a:ln w="12700">
                <a:solidFill>
                  <a:schemeClr val="tx2"/>
                </a:solidFill>
                <a:round/>
                <a:headEnd/>
                <a:tailEnd type="triangle" w="med" len="med"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5912" name="Rectangle 122"/>
              <p:cNvSpPr>
                <a:spLocks noChangeArrowheads="1"/>
              </p:cNvSpPr>
              <p:nvPr/>
            </p:nvSpPr>
            <p:spPr bwMode="auto">
              <a:xfrm>
                <a:off x="2928" y="1194"/>
                <a:ext cx="851" cy="190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wrap="none" lIns="90488" tIns="44450" rIns="90488" bIns="44450">
                <a:spAutoFit/>
              </a:bodyPr>
              <a:lstStyle/>
              <a:p>
                <a:pPr eaLnBrk="0" hangingPunct="0"/>
                <a:r>
                  <a:rPr lang="en-US" sz="1400" b="1">
                    <a:solidFill>
                      <a:srgbClr val="000000"/>
                    </a:solidFill>
                    <a:latin typeface="Courier New" pitchFamily="49" charset="0"/>
                  </a:rPr>
                  <a:t>LOCAL DEPTH</a:t>
                </a:r>
              </a:p>
            </p:txBody>
          </p:sp>
          <p:sp>
            <p:nvSpPr>
              <p:cNvPr id="35913" name="Freeform 124"/>
              <p:cNvSpPr>
                <a:spLocks/>
              </p:cNvSpPr>
              <p:nvPr/>
            </p:nvSpPr>
            <p:spPr bwMode="auto">
              <a:xfrm>
                <a:off x="3680" y="1209"/>
                <a:ext cx="339" cy="102"/>
              </a:xfrm>
              <a:custGeom>
                <a:avLst/>
                <a:gdLst>
                  <a:gd name="T0" fmla="*/ 0 w 361"/>
                  <a:gd name="T1" fmla="*/ 79 h 106"/>
                  <a:gd name="T2" fmla="*/ 169 w 361"/>
                  <a:gd name="T3" fmla="*/ 0 h 106"/>
                  <a:gd name="T4" fmla="*/ 99 w 361"/>
                  <a:gd name="T5" fmla="*/ 101 h 106"/>
                  <a:gd name="T6" fmla="*/ 338 w 361"/>
                  <a:gd name="T7" fmla="*/ 29 h 10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61"/>
                  <a:gd name="T13" fmla="*/ 0 h 106"/>
                  <a:gd name="T14" fmla="*/ 361 w 361"/>
                  <a:gd name="T15" fmla="*/ 106 h 10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61" h="106">
                    <a:moveTo>
                      <a:pt x="0" y="82"/>
                    </a:moveTo>
                    <a:lnTo>
                      <a:pt x="180" y="0"/>
                    </a:lnTo>
                    <a:lnTo>
                      <a:pt x="105" y="105"/>
                    </a:lnTo>
                    <a:lnTo>
                      <a:pt x="360" y="30"/>
                    </a:lnTo>
                  </a:path>
                </a:pathLst>
              </a:custGeom>
              <a:noFill/>
              <a:ln w="12700" cap="rnd">
                <a:solidFill>
                  <a:schemeClr val="tx2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5914" name="Freeform 125"/>
              <p:cNvSpPr>
                <a:spLocks/>
              </p:cNvSpPr>
              <p:nvPr/>
            </p:nvSpPr>
            <p:spPr bwMode="auto">
              <a:xfrm>
                <a:off x="3385" y="1561"/>
                <a:ext cx="107" cy="168"/>
              </a:xfrm>
              <a:custGeom>
                <a:avLst/>
                <a:gdLst>
                  <a:gd name="T0" fmla="*/ 70 w 114"/>
                  <a:gd name="T1" fmla="*/ 0 h 174"/>
                  <a:gd name="T2" fmla="*/ 106 w 114"/>
                  <a:gd name="T3" fmla="*/ 66 h 174"/>
                  <a:gd name="T4" fmla="*/ 0 w 114"/>
                  <a:gd name="T5" fmla="*/ 37 h 174"/>
                  <a:gd name="T6" fmla="*/ 14 w 114"/>
                  <a:gd name="T7" fmla="*/ 167 h 17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14"/>
                  <a:gd name="T13" fmla="*/ 0 h 174"/>
                  <a:gd name="T14" fmla="*/ 114 w 114"/>
                  <a:gd name="T15" fmla="*/ 174 h 17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14" h="174">
                    <a:moveTo>
                      <a:pt x="75" y="0"/>
                    </a:moveTo>
                    <a:lnTo>
                      <a:pt x="113" y="68"/>
                    </a:lnTo>
                    <a:lnTo>
                      <a:pt x="0" y="38"/>
                    </a:lnTo>
                    <a:lnTo>
                      <a:pt x="15" y="173"/>
                    </a:lnTo>
                  </a:path>
                </a:pathLst>
              </a:custGeom>
              <a:noFill/>
              <a:ln w="12700" cap="rnd">
                <a:solidFill>
                  <a:schemeClr val="tx2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130" name="Date Placeholder 1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6BA70E0-2CF4-44D1-9C25-BAB5349DBCA8}" type="datetime4">
              <a:rPr lang="en-US" smtClean="0"/>
              <a:t>October 17, 2012</a:t>
            </a:fld>
            <a:endParaRPr lang="en-US"/>
          </a:p>
        </p:txBody>
      </p:sp>
      <p:sp>
        <p:nvSpPr>
          <p:cNvPr id="131" name="Footer Placeholder 13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ADBS: Storage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9981EC1-5480-48EC-A4CA-4F8620340495}" type="slidenum">
              <a:rPr lang="en-US" smtClean="0"/>
              <a:pPr/>
              <a:t>39</a:t>
            </a:fld>
            <a:endParaRPr lang="en-US" smtClean="0"/>
          </a:p>
        </p:txBody>
      </p:sp>
      <p:sp>
        <p:nvSpPr>
          <p:cNvPr id="36869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17513"/>
            <a:ext cx="8128000" cy="1000125"/>
          </a:xfrm>
        </p:spPr>
        <p:txBody>
          <a:bodyPr/>
          <a:lstStyle/>
          <a:p>
            <a:pPr eaLnBrk="1" hangingPunct="1"/>
            <a:r>
              <a:rPr lang="en-US" smtClean="0"/>
              <a:t>Review of Lecture</a:t>
            </a:r>
          </a:p>
        </p:txBody>
      </p:sp>
      <p:sp>
        <p:nvSpPr>
          <p:cNvPr id="3687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62000" y="1828800"/>
            <a:ext cx="7924800" cy="4038600"/>
          </a:xfrm>
        </p:spPr>
        <p:txBody>
          <a:bodyPr/>
          <a:lstStyle/>
          <a:p>
            <a:pPr eaLnBrk="1" hangingPunct="1">
              <a:buClr>
                <a:schemeClr val="hlink"/>
              </a:buClr>
              <a:buFont typeface="Wingdings" pitchFamily="2" charset="2"/>
              <a:buChar char="Ø"/>
            </a:pPr>
            <a:r>
              <a:rPr lang="en-US" sz="2800" smtClean="0">
                <a:cs typeface="Times New Roman" pitchFamily="18" charset="0"/>
              </a:rPr>
              <a:t>What Is Hashing</a:t>
            </a:r>
          </a:p>
          <a:p>
            <a:pPr eaLnBrk="1" hangingPunct="1">
              <a:buClr>
                <a:schemeClr val="hlink"/>
              </a:buClr>
              <a:buFont typeface="Wingdings" pitchFamily="2" charset="2"/>
              <a:buChar char="Ø"/>
            </a:pPr>
            <a:r>
              <a:rPr lang="en-US" sz="2800" smtClean="0">
                <a:cs typeface="Times New Roman" pitchFamily="18" charset="0"/>
              </a:rPr>
              <a:t>Type Of Hashing</a:t>
            </a:r>
          </a:p>
          <a:p>
            <a:pPr eaLnBrk="1" hangingPunct="1">
              <a:buClr>
                <a:schemeClr val="hlink"/>
              </a:buClr>
              <a:buFont typeface="Wingdings" pitchFamily="2" charset="2"/>
              <a:buChar char="Ø"/>
            </a:pPr>
            <a:r>
              <a:rPr lang="en-US" sz="2800" smtClean="0">
                <a:cs typeface="Times New Roman" pitchFamily="18" charset="0"/>
              </a:rPr>
              <a:t>Internal Hashing </a:t>
            </a:r>
          </a:p>
          <a:p>
            <a:pPr eaLnBrk="1" hangingPunct="1">
              <a:buClr>
                <a:schemeClr val="hlink"/>
              </a:buClr>
              <a:buFont typeface="Wingdings" pitchFamily="2" charset="2"/>
              <a:buChar char="Ø"/>
            </a:pPr>
            <a:r>
              <a:rPr lang="en-US" sz="2800" smtClean="0">
                <a:cs typeface="Times New Roman" pitchFamily="18" charset="0"/>
              </a:rPr>
              <a:t>External Hashing</a:t>
            </a:r>
          </a:p>
          <a:p>
            <a:pPr eaLnBrk="1" hangingPunct="1">
              <a:buClr>
                <a:schemeClr val="hlink"/>
              </a:buClr>
              <a:buFont typeface="Wingdings" pitchFamily="2" charset="2"/>
              <a:buChar char="Ø"/>
            </a:pPr>
            <a:r>
              <a:rPr lang="en-US" sz="2800" smtClean="0">
                <a:cs typeface="Times New Roman" pitchFamily="18" charset="0"/>
              </a:rPr>
              <a:t>Dynamic Hashing</a:t>
            </a:r>
          </a:p>
          <a:p>
            <a:pPr eaLnBrk="1" hangingPunct="1">
              <a:buClr>
                <a:schemeClr val="hlink"/>
              </a:buClr>
              <a:buFont typeface="Wingdings" pitchFamily="2" charset="2"/>
              <a:buChar char="Ø"/>
            </a:pPr>
            <a:r>
              <a:rPr lang="en-US" sz="2800" smtClean="0">
                <a:cs typeface="Times New Roman" pitchFamily="18" charset="0"/>
              </a:rPr>
              <a:t>Extendible Hashing</a:t>
            </a:r>
          </a:p>
          <a:p>
            <a:pPr eaLnBrk="1" hangingPunct="1">
              <a:buClr>
                <a:schemeClr val="hlink"/>
              </a:buClr>
              <a:buFont typeface="Wingdings" pitchFamily="2" charset="2"/>
              <a:buChar char="Ø"/>
            </a:pPr>
            <a:r>
              <a:rPr lang="en-US" sz="2800" smtClean="0">
                <a:cs typeface="Times New Roman" pitchFamily="18" charset="0"/>
              </a:rPr>
              <a:t>Linear Hashing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6610011-D01E-48BA-AF7B-F59DEFB10606}" type="datetime4">
              <a:rPr lang="en-US" smtClean="0"/>
              <a:t>October 17, 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ADBS: Storage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2C87A37-5A7B-4089-8285-DB2669A176E4}" type="slidenum">
              <a:rPr lang="en-US" smtClean="0"/>
              <a:pPr/>
              <a:t>40</a:t>
            </a:fld>
            <a:endParaRPr lang="en-US" smtClean="0"/>
          </a:p>
        </p:txBody>
      </p:sp>
      <p:sp>
        <p:nvSpPr>
          <p:cNvPr id="3789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3789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ctr" eaLnBrk="1" hangingPunct="1">
              <a:buFontTx/>
              <a:buNone/>
            </a:pPr>
            <a:r>
              <a:rPr lang="en-US" sz="12900" b="1" smtClean="0"/>
              <a:t>Thanks 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8E81CC1-4A5A-4A3B-BA03-1F166D11D826}" type="datetime4">
              <a:rPr lang="en-US" smtClean="0"/>
              <a:t>October 17, 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ADBS: Storage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7955</TotalTime>
  <Words>2825</Words>
  <Application>Microsoft Office PowerPoint</Application>
  <PresentationFormat>On-screen Show (4:3)</PresentationFormat>
  <Paragraphs>565</Paragraphs>
  <Slides>40</Slides>
  <Notes>40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1" baseType="lpstr">
      <vt:lpstr>Default Design</vt:lpstr>
      <vt:lpstr>Advance Database System</vt:lpstr>
      <vt:lpstr>Hashing Techniques</vt:lpstr>
      <vt:lpstr>Review of Previous Lecture</vt:lpstr>
      <vt:lpstr>Scope of Today Lecture</vt:lpstr>
      <vt:lpstr>Hashing </vt:lpstr>
      <vt:lpstr>Hashing </vt:lpstr>
      <vt:lpstr>Internal Hashing</vt:lpstr>
      <vt:lpstr>Internal Hashing</vt:lpstr>
      <vt:lpstr>Example </vt:lpstr>
      <vt:lpstr>Example </vt:lpstr>
      <vt:lpstr>Example </vt:lpstr>
      <vt:lpstr>Example </vt:lpstr>
      <vt:lpstr>Example </vt:lpstr>
      <vt:lpstr>Load Factor</vt:lpstr>
      <vt:lpstr>Problem with Hashing</vt:lpstr>
      <vt:lpstr>Example </vt:lpstr>
      <vt:lpstr>Example </vt:lpstr>
      <vt:lpstr>Collision Resolution</vt:lpstr>
      <vt:lpstr>Open addressing</vt:lpstr>
      <vt:lpstr>Collision Resolution</vt:lpstr>
      <vt:lpstr>Slide 21</vt:lpstr>
      <vt:lpstr>Collision Resolution</vt:lpstr>
      <vt:lpstr>Issues of Hashing</vt:lpstr>
      <vt:lpstr>External Hashing</vt:lpstr>
      <vt:lpstr>Overflow Handling</vt:lpstr>
      <vt:lpstr>Issues of external Hashing</vt:lpstr>
      <vt:lpstr>Issues of external Hashing</vt:lpstr>
      <vt:lpstr>Dynamic Hashing</vt:lpstr>
      <vt:lpstr>Dynamic Hashing</vt:lpstr>
      <vt:lpstr>Dynamic Hashing</vt:lpstr>
      <vt:lpstr>Dynamic Hashing</vt:lpstr>
      <vt:lpstr>Use of Extendable Hash Structure:  Example </vt:lpstr>
      <vt:lpstr>Example (Cont.)</vt:lpstr>
      <vt:lpstr>Example (Cont.)</vt:lpstr>
      <vt:lpstr>Example (Cont.)</vt:lpstr>
      <vt:lpstr>Example (Cont.)</vt:lpstr>
      <vt:lpstr>Example </vt:lpstr>
      <vt:lpstr>Example </vt:lpstr>
      <vt:lpstr>Review of Lecture</vt:lpstr>
      <vt:lpstr>Slide 40</vt:lpstr>
    </vt:vector>
  </TitlesOfParts>
  <Company>S.F.U.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 Slide Title</dc:title>
  <dc:creator>Jiawei Han</dc:creator>
  <cp:lastModifiedBy>Hammad</cp:lastModifiedBy>
  <cp:revision>629</cp:revision>
  <cp:lastPrinted>1999-09-10T20:38:56Z</cp:lastPrinted>
  <dcterms:created xsi:type="dcterms:W3CDTF">1998-06-19T04:38:52Z</dcterms:created>
  <dcterms:modified xsi:type="dcterms:W3CDTF">2012-10-17T14:58:47Z</dcterms:modified>
</cp:coreProperties>
</file>