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Lst>
  <p:notesMasterIdLst>
    <p:notesMasterId r:id="rId35"/>
  </p:notesMasterIdLst>
  <p:handoutMasterIdLst>
    <p:handoutMasterId r:id="rId36"/>
  </p:handoutMasterIdLst>
  <p:sldIdLst>
    <p:sldId id="634" r:id="rId2"/>
    <p:sldId id="644" r:id="rId3"/>
    <p:sldId id="600" r:id="rId4"/>
    <p:sldId id="660" r:id="rId5"/>
    <p:sldId id="661" r:id="rId6"/>
    <p:sldId id="662" r:id="rId7"/>
    <p:sldId id="663" r:id="rId8"/>
    <p:sldId id="664" r:id="rId9"/>
    <p:sldId id="665" r:id="rId10"/>
    <p:sldId id="666" r:id="rId11"/>
    <p:sldId id="667" r:id="rId12"/>
    <p:sldId id="677" r:id="rId13"/>
    <p:sldId id="678" r:id="rId14"/>
    <p:sldId id="679" r:id="rId15"/>
    <p:sldId id="681" r:id="rId16"/>
    <p:sldId id="682" r:id="rId17"/>
    <p:sldId id="683" r:id="rId18"/>
    <p:sldId id="684" r:id="rId19"/>
    <p:sldId id="680" r:id="rId20"/>
    <p:sldId id="685" r:id="rId21"/>
    <p:sldId id="686" r:id="rId22"/>
    <p:sldId id="687" r:id="rId23"/>
    <p:sldId id="688" r:id="rId24"/>
    <p:sldId id="689" r:id="rId25"/>
    <p:sldId id="690" r:id="rId26"/>
    <p:sldId id="691" r:id="rId27"/>
    <p:sldId id="692" r:id="rId28"/>
    <p:sldId id="693" r:id="rId29"/>
    <p:sldId id="695" r:id="rId30"/>
    <p:sldId id="694" r:id="rId31"/>
    <p:sldId id="696" r:id="rId32"/>
    <p:sldId id="659" r:id="rId33"/>
    <p:sldId id="658" r:id="rId34"/>
  </p:sldIdLst>
  <p:sldSz cx="9144000" cy="6858000" type="screen4x3"/>
  <p:notesSz cx="6831013" cy="9117013"/>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E6EA"/>
    <a:srgbClr val="FAE2F6"/>
    <a:srgbClr val="170981"/>
    <a:srgbClr val="121328"/>
    <a:srgbClr val="D7FDF9"/>
    <a:srgbClr val="003366"/>
    <a:srgbClr val="B2B2B2"/>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90" autoAdjust="0"/>
    <p:restoredTop sz="94660" autoAdjust="0"/>
  </p:normalViewPr>
  <p:slideViewPr>
    <p:cSldViewPr>
      <p:cViewPr>
        <p:scale>
          <a:sx n="100" d="100"/>
          <a:sy n="100" d="100"/>
        </p:scale>
        <p:origin x="-1248" y="4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notesViewPr>
    <p:cSldViewPr>
      <p:cViewPr varScale="1">
        <p:scale>
          <a:sx n="38" d="100"/>
          <a:sy n="38" d="100"/>
        </p:scale>
        <p:origin x="-1530" y="-72"/>
      </p:cViewPr>
      <p:guideLst>
        <p:guide orient="horz" pos="2872"/>
        <p:guide pos="2152"/>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image" Target="../media/image12.wmf"/><Relationship Id="rId7" Type="http://schemas.openxmlformats.org/officeDocument/2006/relationships/image" Target="../media/image16.wmf"/><Relationship Id="rId2" Type="http://schemas.openxmlformats.org/officeDocument/2006/relationships/image" Target="../media/image11.wmf"/><Relationship Id="rId1" Type="http://schemas.openxmlformats.org/officeDocument/2006/relationships/image" Target="../media/image10.wmf"/><Relationship Id="rId6" Type="http://schemas.openxmlformats.org/officeDocument/2006/relationships/image" Target="../media/image15.wmf"/><Relationship Id="rId5" Type="http://schemas.openxmlformats.org/officeDocument/2006/relationships/image" Target="../media/image14.wmf"/><Relationship Id="rId4"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image" Target="../media/image12.wmf"/><Relationship Id="rId7" Type="http://schemas.openxmlformats.org/officeDocument/2006/relationships/image" Target="../media/image22.wmf"/><Relationship Id="rId2" Type="http://schemas.openxmlformats.org/officeDocument/2006/relationships/image" Target="../media/image19.wmf"/><Relationship Id="rId1" Type="http://schemas.openxmlformats.org/officeDocument/2006/relationships/image" Target="../media/image10.wmf"/><Relationship Id="rId6" Type="http://schemas.openxmlformats.org/officeDocument/2006/relationships/image" Target="../media/image15.wmf"/><Relationship Id="rId5" Type="http://schemas.openxmlformats.org/officeDocument/2006/relationships/image" Target="../media/image21.wmf"/><Relationship Id="rId4" Type="http://schemas.openxmlformats.org/officeDocument/2006/relationships/image" Target="../media/image20.wmf"/></Relationships>
</file>

<file path=ppt/drawings/_rels/vmlDrawing4.vml.rels><?xml version="1.0" encoding="UTF-8" standalone="yes"?>
<Relationships xmlns="http://schemas.openxmlformats.org/package/2006/relationships"><Relationship Id="rId8" Type="http://schemas.openxmlformats.org/officeDocument/2006/relationships/image" Target="../media/image28.wmf"/><Relationship Id="rId3" Type="http://schemas.openxmlformats.org/officeDocument/2006/relationships/image" Target="../media/image12.wmf"/><Relationship Id="rId7" Type="http://schemas.openxmlformats.org/officeDocument/2006/relationships/image" Target="../media/image27.wmf"/><Relationship Id="rId2" Type="http://schemas.openxmlformats.org/officeDocument/2006/relationships/image" Target="../media/image19.wmf"/><Relationship Id="rId1" Type="http://schemas.openxmlformats.org/officeDocument/2006/relationships/image" Target="../media/image10.wmf"/><Relationship Id="rId6" Type="http://schemas.openxmlformats.org/officeDocument/2006/relationships/image" Target="../media/image26.wmf"/><Relationship Id="rId5" Type="http://schemas.openxmlformats.org/officeDocument/2006/relationships/image" Target="../media/image25.wmf"/><Relationship Id="rId4" Type="http://schemas.openxmlformats.org/officeDocument/2006/relationships/image" Target="../media/image2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3906" name="Rectangle 2"/>
          <p:cNvSpPr>
            <a:spLocks noGrp="1" noChangeArrowheads="1"/>
          </p:cNvSpPr>
          <p:nvPr>
            <p:ph type="hdr" sz="quarter"/>
          </p:nvPr>
        </p:nvSpPr>
        <p:spPr bwMode="auto">
          <a:xfrm>
            <a:off x="0" y="0"/>
            <a:ext cx="2960688" cy="455613"/>
          </a:xfrm>
          <a:prstGeom prst="rect">
            <a:avLst/>
          </a:prstGeom>
          <a:noFill/>
          <a:ln w="9525">
            <a:noFill/>
            <a:miter lim="800000"/>
            <a:headEnd/>
            <a:tailEnd/>
          </a:ln>
          <a:effectLst/>
        </p:spPr>
        <p:txBody>
          <a:bodyPr vert="horz" wrap="square" lIns="91129" tIns="45565" rIns="91129" bIns="45565" numCol="1" anchor="t" anchorCtr="0" compatLnSpc="1">
            <a:prstTxWarp prst="textNoShape">
              <a:avLst/>
            </a:prstTxWarp>
          </a:bodyPr>
          <a:lstStyle>
            <a:lvl1pPr defTabSz="911225" eaLnBrk="0" hangingPunct="0">
              <a:defRPr sz="1200" smtClean="0">
                <a:latin typeface="Times New Roman" pitchFamily="18" charset="0"/>
              </a:defRPr>
            </a:lvl1pPr>
          </a:lstStyle>
          <a:p>
            <a:pPr>
              <a:defRPr/>
            </a:pPr>
            <a:endParaRPr lang="en-US"/>
          </a:p>
        </p:txBody>
      </p:sp>
      <p:sp>
        <p:nvSpPr>
          <p:cNvPr id="123907" name="Rectangle 3"/>
          <p:cNvSpPr>
            <a:spLocks noGrp="1" noChangeArrowheads="1"/>
          </p:cNvSpPr>
          <p:nvPr>
            <p:ph type="dt" sz="quarter" idx="1"/>
          </p:nvPr>
        </p:nvSpPr>
        <p:spPr bwMode="auto">
          <a:xfrm>
            <a:off x="3870325" y="0"/>
            <a:ext cx="2960688" cy="455613"/>
          </a:xfrm>
          <a:prstGeom prst="rect">
            <a:avLst/>
          </a:prstGeom>
          <a:noFill/>
          <a:ln w="9525">
            <a:noFill/>
            <a:miter lim="800000"/>
            <a:headEnd/>
            <a:tailEnd/>
          </a:ln>
          <a:effectLst/>
        </p:spPr>
        <p:txBody>
          <a:bodyPr vert="horz" wrap="square" lIns="91129" tIns="45565" rIns="91129" bIns="45565" numCol="1" anchor="t" anchorCtr="0" compatLnSpc="1">
            <a:prstTxWarp prst="textNoShape">
              <a:avLst/>
            </a:prstTxWarp>
          </a:bodyPr>
          <a:lstStyle>
            <a:lvl1pPr algn="r" defTabSz="911225" eaLnBrk="0" hangingPunct="0">
              <a:defRPr sz="1200" smtClean="0">
                <a:latin typeface="Times New Roman" pitchFamily="18" charset="0"/>
              </a:defRPr>
            </a:lvl1pPr>
          </a:lstStyle>
          <a:p>
            <a:pPr>
              <a:defRPr/>
            </a:pPr>
            <a:endParaRPr lang="en-US"/>
          </a:p>
        </p:txBody>
      </p:sp>
      <p:sp>
        <p:nvSpPr>
          <p:cNvPr id="123908" name="Rectangle 4"/>
          <p:cNvSpPr>
            <a:spLocks noGrp="1" noChangeArrowheads="1"/>
          </p:cNvSpPr>
          <p:nvPr>
            <p:ph type="ftr" sz="quarter" idx="2"/>
          </p:nvPr>
        </p:nvSpPr>
        <p:spPr bwMode="auto">
          <a:xfrm>
            <a:off x="0" y="8661400"/>
            <a:ext cx="2960688" cy="455613"/>
          </a:xfrm>
          <a:prstGeom prst="rect">
            <a:avLst/>
          </a:prstGeom>
          <a:noFill/>
          <a:ln w="9525">
            <a:noFill/>
            <a:miter lim="800000"/>
            <a:headEnd/>
            <a:tailEnd/>
          </a:ln>
          <a:effectLst/>
        </p:spPr>
        <p:txBody>
          <a:bodyPr vert="horz" wrap="square" lIns="91129" tIns="45565" rIns="91129" bIns="45565" numCol="1" anchor="b" anchorCtr="0" compatLnSpc="1">
            <a:prstTxWarp prst="textNoShape">
              <a:avLst/>
            </a:prstTxWarp>
          </a:bodyPr>
          <a:lstStyle>
            <a:lvl1pPr defTabSz="911225" eaLnBrk="0" hangingPunct="0">
              <a:defRPr sz="1200" smtClean="0">
                <a:latin typeface="Times New Roman" pitchFamily="18" charset="0"/>
              </a:defRPr>
            </a:lvl1pPr>
          </a:lstStyle>
          <a:p>
            <a:pPr>
              <a:defRPr/>
            </a:pPr>
            <a:endParaRPr lang="en-US"/>
          </a:p>
        </p:txBody>
      </p:sp>
      <p:sp>
        <p:nvSpPr>
          <p:cNvPr id="123909" name="Rectangle 5"/>
          <p:cNvSpPr>
            <a:spLocks noGrp="1" noChangeArrowheads="1"/>
          </p:cNvSpPr>
          <p:nvPr>
            <p:ph type="sldNum" sz="quarter" idx="3"/>
          </p:nvPr>
        </p:nvSpPr>
        <p:spPr bwMode="auto">
          <a:xfrm>
            <a:off x="3870325" y="8661400"/>
            <a:ext cx="2960688" cy="455613"/>
          </a:xfrm>
          <a:prstGeom prst="rect">
            <a:avLst/>
          </a:prstGeom>
          <a:noFill/>
          <a:ln w="9525">
            <a:noFill/>
            <a:miter lim="800000"/>
            <a:headEnd/>
            <a:tailEnd/>
          </a:ln>
          <a:effectLst/>
        </p:spPr>
        <p:txBody>
          <a:bodyPr vert="horz" wrap="square" lIns="91129" tIns="45565" rIns="91129" bIns="45565" numCol="1" anchor="b" anchorCtr="0" compatLnSpc="1">
            <a:prstTxWarp prst="textNoShape">
              <a:avLst/>
            </a:prstTxWarp>
          </a:bodyPr>
          <a:lstStyle>
            <a:lvl1pPr algn="r" defTabSz="911225" eaLnBrk="0" hangingPunct="0">
              <a:defRPr sz="1200" smtClean="0">
                <a:latin typeface="Times New Roman" pitchFamily="18" charset="0"/>
              </a:defRPr>
            </a:lvl1pPr>
          </a:lstStyle>
          <a:p>
            <a:pPr>
              <a:defRPr/>
            </a:pPr>
            <a:fld id="{0D8B5D53-24F9-47DC-8A73-FED08FEE6CCC}"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60688" cy="455613"/>
          </a:xfrm>
          <a:prstGeom prst="rect">
            <a:avLst/>
          </a:prstGeom>
          <a:noFill/>
          <a:ln w="9525">
            <a:noFill/>
            <a:miter lim="800000"/>
            <a:headEnd/>
            <a:tailEnd/>
          </a:ln>
          <a:effectLst/>
        </p:spPr>
        <p:txBody>
          <a:bodyPr vert="horz" wrap="square" lIns="91129" tIns="45565" rIns="91129" bIns="45565" numCol="1" anchor="t" anchorCtr="0" compatLnSpc="1">
            <a:prstTxWarp prst="textNoShape">
              <a:avLst/>
            </a:prstTxWarp>
          </a:bodyPr>
          <a:lstStyle>
            <a:lvl1pPr defTabSz="911225" eaLnBrk="0" hangingPunct="0">
              <a:defRPr sz="1200" smtClean="0">
                <a:latin typeface="Times New Roman" pitchFamily="18" charset="0"/>
              </a:defRPr>
            </a:lvl1pPr>
          </a:lstStyle>
          <a:p>
            <a:pPr>
              <a:defRPr/>
            </a:pPr>
            <a:endParaRPr lang="en-US"/>
          </a:p>
        </p:txBody>
      </p:sp>
      <p:sp>
        <p:nvSpPr>
          <p:cNvPr id="13315" name="Rectangle 3"/>
          <p:cNvSpPr>
            <a:spLocks noGrp="1" noChangeArrowheads="1"/>
          </p:cNvSpPr>
          <p:nvPr>
            <p:ph type="dt" idx="1"/>
          </p:nvPr>
        </p:nvSpPr>
        <p:spPr bwMode="auto">
          <a:xfrm>
            <a:off x="3870325" y="0"/>
            <a:ext cx="2960688" cy="455613"/>
          </a:xfrm>
          <a:prstGeom prst="rect">
            <a:avLst/>
          </a:prstGeom>
          <a:noFill/>
          <a:ln w="9525">
            <a:noFill/>
            <a:miter lim="800000"/>
            <a:headEnd/>
            <a:tailEnd/>
          </a:ln>
          <a:effectLst/>
        </p:spPr>
        <p:txBody>
          <a:bodyPr vert="horz" wrap="square" lIns="91129" tIns="45565" rIns="91129" bIns="45565" numCol="1" anchor="t" anchorCtr="0" compatLnSpc="1">
            <a:prstTxWarp prst="textNoShape">
              <a:avLst/>
            </a:prstTxWarp>
          </a:bodyPr>
          <a:lstStyle>
            <a:lvl1pPr algn="r" defTabSz="911225" eaLnBrk="0" hangingPunct="0">
              <a:defRPr sz="1200" smtClean="0">
                <a:latin typeface="Times New Roman" pitchFamily="18" charset="0"/>
              </a:defRPr>
            </a:lvl1pPr>
          </a:lstStyle>
          <a:p>
            <a:pPr>
              <a:defRPr/>
            </a:pPr>
            <a:endParaRPr lang="en-US"/>
          </a:p>
        </p:txBody>
      </p:sp>
      <p:sp>
        <p:nvSpPr>
          <p:cNvPr id="39940" name="Rectangle 4"/>
          <p:cNvSpPr>
            <a:spLocks noGrp="1" noRot="1" noChangeAspect="1" noChangeArrowheads="1" noTextEdit="1"/>
          </p:cNvSpPr>
          <p:nvPr>
            <p:ph type="sldImg" idx="2"/>
          </p:nvPr>
        </p:nvSpPr>
        <p:spPr bwMode="auto">
          <a:xfrm>
            <a:off x="1136650" y="684213"/>
            <a:ext cx="4557713" cy="3417887"/>
          </a:xfrm>
          <a:prstGeom prst="rect">
            <a:avLst/>
          </a:prstGeom>
          <a:noFill/>
          <a:ln w="9525">
            <a:solidFill>
              <a:srgbClr val="000000"/>
            </a:solidFill>
            <a:miter lim="800000"/>
            <a:headEnd/>
            <a:tailEnd/>
          </a:ln>
        </p:spPr>
      </p:sp>
      <p:sp>
        <p:nvSpPr>
          <p:cNvPr id="13317" name="Rectangle 5"/>
          <p:cNvSpPr>
            <a:spLocks noGrp="1" noChangeArrowheads="1"/>
          </p:cNvSpPr>
          <p:nvPr>
            <p:ph type="body" sz="quarter" idx="3"/>
          </p:nvPr>
        </p:nvSpPr>
        <p:spPr bwMode="auto">
          <a:xfrm>
            <a:off x="911225" y="4330700"/>
            <a:ext cx="5008563" cy="4102100"/>
          </a:xfrm>
          <a:prstGeom prst="rect">
            <a:avLst/>
          </a:prstGeom>
          <a:noFill/>
          <a:ln w="9525">
            <a:noFill/>
            <a:miter lim="800000"/>
            <a:headEnd/>
            <a:tailEnd/>
          </a:ln>
          <a:effectLst/>
        </p:spPr>
        <p:txBody>
          <a:bodyPr vert="horz" wrap="square" lIns="91129" tIns="45565" rIns="91129" bIns="45565"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3318" name="Rectangle 6"/>
          <p:cNvSpPr>
            <a:spLocks noGrp="1" noChangeArrowheads="1"/>
          </p:cNvSpPr>
          <p:nvPr>
            <p:ph type="ftr" sz="quarter" idx="4"/>
          </p:nvPr>
        </p:nvSpPr>
        <p:spPr bwMode="auto">
          <a:xfrm>
            <a:off x="0" y="8661400"/>
            <a:ext cx="2960688" cy="455613"/>
          </a:xfrm>
          <a:prstGeom prst="rect">
            <a:avLst/>
          </a:prstGeom>
          <a:noFill/>
          <a:ln w="9525">
            <a:noFill/>
            <a:miter lim="800000"/>
            <a:headEnd/>
            <a:tailEnd/>
          </a:ln>
          <a:effectLst/>
        </p:spPr>
        <p:txBody>
          <a:bodyPr vert="horz" wrap="square" lIns="91129" tIns="45565" rIns="91129" bIns="45565" numCol="1" anchor="b" anchorCtr="0" compatLnSpc="1">
            <a:prstTxWarp prst="textNoShape">
              <a:avLst/>
            </a:prstTxWarp>
          </a:bodyPr>
          <a:lstStyle>
            <a:lvl1pPr defTabSz="911225" eaLnBrk="0" hangingPunct="0">
              <a:defRPr sz="1200" smtClean="0">
                <a:latin typeface="Times New Roman" pitchFamily="18" charset="0"/>
              </a:defRPr>
            </a:lvl1pPr>
          </a:lstStyle>
          <a:p>
            <a:pPr>
              <a:defRPr/>
            </a:pPr>
            <a:endParaRPr lang="en-US"/>
          </a:p>
        </p:txBody>
      </p:sp>
      <p:sp>
        <p:nvSpPr>
          <p:cNvPr id="13319" name="Rectangle 7"/>
          <p:cNvSpPr>
            <a:spLocks noGrp="1" noChangeArrowheads="1"/>
          </p:cNvSpPr>
          <p:nvPr>
            <p:ph type="sldNum" sz="quarter" idx="5"/>
          </p:nvPr>
        </p:nvSpPr>
        <p:spPr bwMode="auto">
          <a:xfrm>
            <a:off x="3870325" y="8661400"/>
            <a:ext cx="2960688" cy="455613"/>
          </a:xfrm>
          <a:prstGeom prst="rect">
            <a:avLst/>
          </a:prstGeom>
          <a:noFill/>
          <a:ln w="9525">
            <a:noFill/>
            <a:miter lim="800000"/>
            <a:headEnd/>
            <a:tailEnd/>
          </a:ln>
          <a:effectLst/>
        </p:spPr>
        <p:txBody>
          <a:bodyPr vert="horz" wrap="square" lIns="91129" tIns="45565" rIns="91129" bIns="45565" numCol="1" anchor="b" anchorCtr="0" compatLnSpc="1">
            <a:prstTxWarp prst="textNoShape">
              <a:avLst/>
            </a:prstTxWarp>
          </a:bodyPr>
          <a:lstStyle>
            <a:lvl1pPr algn="r" defTabSz="911225" eaLnBrk="0" hangingPunct="0">
              <a:defRPr sz="1200" smtClean="0">
                <a:latin typeface="Times New Roman" pitchFamily="18" charset="0"/>
              </a:defRPr>
            </a:lvl1pPr>
          </a:lstStyle>
          <a:p>
            <a:pPr>
              <a:defRPr/>
            </a:pPr>
            <a:fld id="{104BC378-C59E-4340-BD61-8666E91E1EE2}"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104BC378-C59E-4340-BD61-8666E91E1EE2}" type="slidenum">
              <a:rPr lang="en-US" smtClean="0"/>
              <a:pPr>
                <a:defRPr/>
              </a:pPr>
              <a:t>33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6A4167D8-E4ED-4DDE-9888-9A4762CD14E5}" type="datetime4">
              <a:rPr lang="en-US"/>
              <a:pPr>
                <a:defRPr/>
              </a:pPr>
              <a:t>October 24, 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ADBS: Storage</a:t>
            </a:r>
          </a:p>
        </p:txBody>
      </p:sp>
      <p:sp>
        <p:nvSpPr>
          <p:cNvPr id="6" name="Rectangle 6"/>
          <p:cNvSpPr>
            <a:spLocks noGrp="1" noChangeArrowheads="1"/>
          </p:cNvSpPr>
          <p:nvPr>
            <p:ph type="sldNum" sz="quarter" idx="12"/>
          </p:nvPr>
        </p:nvSpPr>
        <p:spPr>
          <a:ln/>
        </p:spPr>
        <p:txBody>
          <a:bodyPr/>
          <a:lstStyle>
            <a:lvl1pPr>
              <a:defRPr/>
            </a:lvl1pPr>
          </a:lstStyle>
          <a:p>
            <a:pPr>
              <a:defRPr/>
            </a:pPr>
            <a:fld id="{03524CE1-E8FC-4554-AF60-E941088BAD93}"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B0CB8558-26A0-43C9-ACA1-FC74851F3405}" type="datetime4">
              <a:rPr lang="en-US"/>
              <a:pPr>
                <a:defRPr/>
              </a:pPr>
              <a:t>October 24, 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ADBS: Storage</a:t>
            </a:r>
          </a:p>
        </p:txBody>
      </p:sp>
      <p:sp>
        <p:nvSpPr>
          <p:cNvPr id="6" name="Rectangle 6"/>
          <p:cNvSpPr>
            <a:spLocks noGrp="1" noChangeArrowheads="1"/>
          </p:cNvSpPr>
          <p:nvPr>
            <p:ph type="sldNum" sz="quarter" idx="12"/>
          </p:nvPr>
        </p:nvSpPr>
        <p:spPr>
          <a:ln/>
        </p:spPr>
        <p:txBody>
          <a:bodyPr/>
          <a:lstStyle>
            <a:lvl1pPr>
              <a:defRPr/>
            </a:lvl1pPr>
          </a:lstStyle>
          <a:p>
            <a:pPr>
              <a:defRPr/>
            </a:pPr>
            <a:fld id="{A5DC4383-E57A-4E8C-BD38-FDCAF442B561}"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90F57685-04D1-468E-8061-EBD9D01A8EDD}" type="datetime4">
              <a:rPr lang="en-US"/>
              <a:pPr>
                <a:defRPr/>
              </a:pPr>
              <a:t>October 24, 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ADBS: Storage</a:t>
            </a:r>
          </a:p>
        </p:txBody>
      </p:sp>
      <p:sp>
        <p:nvSpPr>
          <p:cNvPr id="6" name="Rectangle 6"/>
          <p:cNvSpPr>
            <a:spLocks noGrp="1" noChangeArrowheads="1"/>
          </p:cNvSpPr>
          <p:nvPr>
            <p:ph type="sldNum" sz="quarter" idx="12"/>
          </p:nvPr>
        </p:nvSpPr>
        <p:spPr>
          <a:ln/>
        </p:spPr>
        <p:txBody>
          <a:bodyPr/>
          <a:lstStyle>
            <a:lvl1pPr>
              <a:defRPr/>
            </a:lvl1pPr>
          </a:lstStyle>
          <a:p>
            <a:pPr>
              <a:defRPr/>
            </a:pPr>
            <a:fld id="{EF01CCB7-771B-4840-ACD4-36B7DC4A17A3}"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D9F8144A-A88A-4EBA-9B66-60F673CD8BC6}" type="datetime4">
              <a:rPr lang="en-US"/>
              <a:pPr>
                <a:defRPr/>
              </a:pPr>
              <a:t>October 24, 2012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ADBS: Storage</a:t>
            </a:r>
          </a:p>
        </p:txBody>
      </p:sp>
      <p:sp>
        <p:nvSpPr>
          <p:cNvPr id="7" name="Rectangle 6"/>
          <p:cNvSpPr>
            <a:spLocks noGrp="1" noChangeArrowheads="1"/>
          </p:cNvSpPr>
          <p:nvPr>
            <p:ph type="sldNum" sz="quarter" idx="12"/>
          </p:nvPr>
        </p:nvSpPr>
        <p:spPr>
          <a:ln/>
        </p:spPr>
        <p:txBody>
          <a:bodyPr/>
          <a:lstStyle>
            <a:lvl1pPr>
              <a:defRPr/>
            </a:lvl1pPr>
          </a:lstStyle>
          <a:p>
            <a:pPr>
              <a:defRPr/>
            </a:pPr>
            <a:fld id="{F4AF0990-7A90-42BF-9751-3C2EC5CFC51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C57E810E-3243-4696-9BA4-892610326116}" type="datetime4">
              <a:rPr lang="en-US"/>
              <a:pPr>
                <a:defRPr/>
              </a:pPr>
              <a:t>October 24, 2012</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t>ADBS: Storage</a:t>
            </a:r>
          </a:p>
        </p:txBody>
      </p:sp>
      <p:sp>
        <p:nvSpPr>
          <p:cNvPr id="9" name="Rectangle 6"/>
          <p:cNvSpPr>
            <a:spLocks noGrp="1" noChangeArrowheads="1"/>
          </p:cNvSpPr>
          <p:nvPr>
            <p:ph type="sldNum" sz="quarter" idx="12"/>
          </p:nvPr>
        </p:nvSpPr>
        <p:spPr>
          <a:ln/>
        </p:spPr>
        <p:txBody>
          <a:bodyPr/>
          <a:lstStyle>
            <a:lvl1pPr>
              <a:defRPr/>
            </a:lvl1pPr>
          </a:lstStyle>
          <a:p>
            <a:pPr>
              <a:defRPr/>
            </a:pPr>
            <a:fld id="{8E6E040C-868D-4133-87FF-8AEB57184E1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4E7FD3E9-578A-490B-AC34-8C575700BDD7}" type="datetime4">
              <a:rPr lang="en-US"/>
              <a:pPr>
                <a:defRPr/>
              </a:pPr>
              <a:t>October 24, 2012</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t>ADBS: Storage</a:t>
            </a:r>
          </a:p>
        </p:txBody>
      </p:sp>
      <p:sp>
        <p:nvSpPr>
          <p:cNvPr id="5" name="Rectangle 6"/>
          <p:cNvSpPr>
            <a:spLocks noGrp="1" noChangeArrowheads="1"/>
          </p:cNvSpPr>
          <p:nvPr>
            <p:ph type="sldNum" sz="quarter" idx="12"/>
          </p:nvPr>
        </p:nvSpPr>
        <p:spPr>
          <a:ln/>
        </p:spPr>
        <p:txBody>
          <a:bodyPr/>
          <a:lstStyle>
            <a:lvl1pPr>
              <a:defRPr/>
            </a:lvl1pPr>
          </a:lstStyle>
          <a:p>
            <a:pPr>
              <a:defRPr/>
            </a:pPr>
            <a:fld id="{714B698C-9AA6-4774-B48F-6A9AFB595AED}"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F6F70588-DB7A-4AB5-B899-C5D9BB73B654}" type="datetime4">
              <a:rPr lang="en-US"/>
              <a:pPr>
                <a:defRPr/>
              </a:pPr>
              <a:t>October 24, 2012</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t>ADBS: Storage</a:t>
            </a:r>
          </a:p>
        </p:txBody>
      </p:sp>
      <p:sp>
        <p:nvSpPr>
          <p:cNvPr id="4" name="Rectangle 6"/>
          <p:cNvSpPr>
            <a:spLocks noGrp="1" noChangeArrowheads="1"/>
          </p:cNvSpPr>
          <p:nvPr>
            <p:ph type="sldNum" sz="quarter" idx="12"/>
          </p:nvPr>
        </p:nvSpPr>
        <p:spPr>
          <a:ln/>
        </p:spPr>
        <p:txBody>
          <a:bodyPr/>
          <a:lstStyle>
            <a:lvl1pPr>
              <a:defRPr/>
            </a:lvl1pPr>
          </a:lstStyle>
          <a:p>
            <a:pPr>
              <a:defRPr/>
            </a:pPr>
            <a:fld id="{AE2FA45D-0B16-442B-9193-5BFC6D0C489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066512C-389C-4C63-8CFB-638F6E10B66E}" type="datetime4">
              <a:rPr lang="en-US"/>
              <a:pPr>
                <a:defRPr/>
              </a:pPr>
              <a:t>October 24, 2012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ADBS: Storage</a:t>
            </a:r>
          </a:p>
        </p:txBody>
      </p:sp>
      <p:sp>
        <p:nvSpPr>
          <p:cNvPr id="7" name="Rectangle 6"/>
          <p:cNvSpPr>
            <a:spLocks noGrp="1" noChangeArrowheads="1"/>
          </p:cNvSpPr>
          <p:nvPr>
            <p:ph type="sldNum" sz="quarter" idx="12"/>
          </p:nvPr>
        </p:nvSpPr>
        <p:spPr>
          <a:ln/>
        </p:spPr>
        <p:txBody>
          <a:bodyPr/>
          <a:lstStyle>
            <a:lvl1pPr>
              <a:defRPr/>
            </a:lvl1pPr>
          </a:lstStyle>
          <a:p>
            <a:pPr>
              <a:defRPr/>
            </a:pPr>
            <a:fld id="{F5A7CDE9-FFDA-4A14-AC93-5A5706E66CD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EC88EA21-E894-4701-A0CB-44EF7530BD1D}" type="datetime4">
              <a:rPr lang="en-US"/>
              <a:pPr>
                <a:defRPr/>
              </a:pPr>
              <a:t>October 24, 2012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ADBS: Storage</a:t>
            </a:r>
          </a:p>
        </p:txBody>
      </p:sp>
      <p:sp>
        <p:nvSpPr>
          <p:cNvPr id="7" name="Rectangle 6"/>
          <p:cNvSpPr>
            <a:spLocks noGrp="1" noChangeArrowheads="1"/>
          </p:cNvSpPr>
          <p:nvPr>
            <p:ph type="sldNum" sz="quarter" idx="12"/>
          </p:nvPr>
        </p:nvSpPr>
        <p:spPr>
          <a:ln/>
        </p:spPr>
        <p:txBody>
          <a:bodyPr/>
          <a:lstStyle>
            <a:lvl1pPr>
              <a:defRPr/>
            </a:lvl1pPr>
          </a:lstStyle>
          <a:p>
            <a:pPr>
              <a:defRPr/>
            </a:pPr>
            <a:fld id="{FC9F6382-E0EC-4228-BBE9-1023BC48D0F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0A63DC3D-9424-478B-BEA3-55FC6C0DC3D8}" type="datetime4">
              <a:rPr lang="en-US"/>
              <a:pPr>
                <a:defRPr/>
              </a:pPr>
              <a:t>October 24, 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ADBS: Storage</a:t>
            </a:r>
          </a:p>
        </p:txBody>
      </p:sp>
      <p:sp>
        <p:nvSpPr>
          <p:cNvPr id="6" name="Rectangle 6"/>
          <p:cNvSpPr>
            <a:spLocks noGrp="1" noChangeArrowheads="1"/>
          </p:cNvSpPr>
          <p:nvPr>
            <p:ph type="sldNum" sz="quarter" idx="12"/>
          </p:nvPr>
        </p:nvSpPr>
        <p:spPr>
          <a:ln/>
        </p:spPr>
        <p:txBody>
          <a:bodyPr/>
          <a:lstStyle>
            <a:lvl1pPr>
              <a:defRPr/>
            </a:lvl1pPr>
          </a:lstStyle>
          <a:p>
            <a:pPr>
              <a:defRPr/>
            </a:pPr>
            <a:fld id="{3B501C92-420F-4136-8A4B-BE68E53B9AD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E894DB80-8FD1-40EF-A28E-C09E386CEC7B}" type="datetime4">
              <a:rPr lang="en-US"/>
              <a:pPr>
                <a:defRPr/>
              </a:pPr>
              <a:t>October 24, 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ADBS: Storage</a:t>
            </a:r>
          </a:p>
        </p:txBody>
      </p:sp>
      <p:sp>
        <p:nvSpPr>
          <p:cNvPr id="6" name="Rectangle 6"/>
          <p:cNvSpPr>
            <a:spLocks noGrp="1" noChangeArrowheads="1"/>
          </p:cNvSpPr>
          <p:nvPr>
            <p:ph type="sldNum" sz="quarter" idx="12"/>
          </p:nvPr>
        </p:nvSpPr>
        <p:spPr>
          <a:ln/>
        </p:spPr>
        <p:txBody>
          <a:bodyPr/>
          <a:lstStyle>
            <a:lvl1pPr>
              <a:defRPr/>
            </a:lvl1pPr>
          </a:lstStyle>
          <a:p>
            <a:pPr>
              <a:defRPr/>
            </a:pPr>
            <a:fld id="{F1F385CB-224C-47E1-82AC-13CCF02DD5E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74CCC44C-DB97-4AB1-BDE6-1A4EE0899547}" type="datetime4">
              <a:rPr lang="en-US"/>
              <a:pPr>
                <a:defRPr/>
              </a:pPr>
              <a:t>October 24, 2012</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t>ADBS: Storage</a:t>
            </a:r>
          </a:p>
        </p:txBody>
      </p:sp>
      <p:sp>
        <p:nvSpPr>
          <p:cNvPr id="9" name="Rectangle 6"/>
          <p:cNvSpPr>
            <a:spLocks noGrp="1" noChangeArrowheads="1"/>
          </p:cNvSpPr>
          <p:nvPr>
            <p:ph type="sldNum" sz="quarter" idx="12"/>
          </p:nvPr>
        </p:nvSpPr>
        <p:spPr>
          <a:ln/>
        </p:spPr>
        <p:txBody>
          <a:bodyPr/>
          <a:lstStyle>
            <a:lvl1pPr>
              <a:defRPr/>
            </a:lvl1pPr>
          </a:lstStyle>
          <a:p>
            <a:pPr>
              <a:defRPr/>
            </a:pPr>
            <a:fld id="{801FE5F9-5093-43EE-BE0D-6B2D193762A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3869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fld id="{41E684FB-957F-49BE-8E1E-F5789F46C30D}" type="datetime4">
              <a:rPr lang="en-US"/>
              <a:pPr>
                <a:defRPr/>
              </a:pPr>
              <a:t>October 24, 2012</a:t>
            </a:fld>
            <a:endParaRPr lang="en-US"/>
          </a:p>
        </p:txBody>
      </p:sp>
      <p:sp>
        <p:nvSpPr>
          <p:cNvPr id="113869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r>
              <a:rPr lang="en-US"/>
              <a:t>ADBS: Storage</a:t>
            </a:r>
          </a:p>
        </p:txBody>
      </p:sp>
      <p:sp>
        <p:nvSpPr>
          <p:cNvPr id="113869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CCBA175B-8941-4733-9884-2C998BC0F0C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hf hd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wmf"/></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16.xml"/><Relationship Id="rId7"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10" Type="http://schemas.openxmlformats.org/officeDocument/2006/relationships/image" Target="../media/image1.wmf"/><Relationship Id="rId4" Type="http://schemas.openxmlformats.org/officeDocument/2006/relationships/oleObject" Target="../embeddings/oleObject1.bin"/><Relationship Id="rId9" Type="http://schemas.openxmlformats.org/officeDocument/2006/relationships/oleObject" Target="../embeddings/oleObject6.bin"/></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11.bin"/><Relationship Id="rId13" Type="http://schemas.openxmlformats.org/officeDocument/2006/relationships/image" Target="../media/image3.png"/><Relationship Id="rId3" Type="http://schemas.openxmlformats.org/officeDocument/2006/relationships/notesSlide" Target="../notesSlides/notesSlide17.xml"/><Relationship Id="rId7" Type="http://schemas.openxmlformats.org/officeDocument/2006/relationships/oleObject" Target="../embeddings/oleObject10.bin"/><Relationship Id="rId12" Type="http://schemas.openxmlformats.org/officeDocument/2006/relationships/oleObject" Target="../embeddings/oleObject15.bin"/><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oleObject" Target="../embeddings/oleObject9.bin"/><Relationship Id="rId11" Type="http://schemas.openxmlformats.org/officeDocument/2006/relationships/oleObject" Target="../embeddings/oleObject14.bin"/><Relationship Id="rId5" Type="http://schemas.openxmlformats.org/officeDocument/2006/relationships/oleObject" Target="../embeddings/oleObject8.bin"/><Relationship Id="rId10" Type="http://schemas.openxmlformats.org/officeDocument/2006/relationships/oleObject" Target="../embeddings/oleObject13.bin"/><Relationship Id="rId4" Type="http://schemas.openxmlformats.org/officeDocument/2006/relationships/oleObject" Target="../embeddings/oleObject7.bin"/><Relationship Id="rId9" Type="http://schemas.openxmlformats.org/officeDocument/2006/relationships/oleObject" Target="../embeddings/oleObject12.bin"/></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oleObject" Target="../embeddings/oleObject19.bin"/><Relationship Id="rId3" Type="http://schemas.openxmlformats.org/officeDocument/2006/relationships/notesSlide" Target="../notesSlides/notesSlide24.xml"/><Relationship Id="rId7" Type="http://schemas.openxmlformats.org/officeDocument/2006/relationships/oleObject" Target="../embeddings/oleObject18.bin"/><Relationship Id="rId12"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17.bin"/><Relationship Id="rId11" Type="http://schemas.openxmlformats.org/officeDocument/2006/relationships/oleObject" Target="../embeddings/oleObject22.bin"/><Relationship Id="rId5" Type="http://schemas.openxmlformats.org/officeDocument/2006/relationships/oleObject" Target="../embeddings/oleObject16.bin"/><Relationship Id="rId10" Type="http://schemas.openxmlformats.org/officeDocument/2006/relationships/oleObject" Target="../embeddings/oleObject21.bin"/><Relationship Id="rId4" Type="http://schemas.openxmlformats.org/officeDocument/2006/relationships/image" Target="../media/image18.wmf"/><Relationship Id="rId9" Type="http://schemas.openxmlformats.org/officeDocument/2006/relationships/oleObject" Target="../embeddings/oleObject20.bin"/></Relationships>
</file>

<file path=ppt/slides/_rels/slide25.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oleObject" Target="../embeddings/oleObject27.bin"/><Relationship Id="rId3" Type="http://schemas.openxmlformats.org/officeDocument/2006/relationships/notesSlide" Target="../notesSlides/notesSlide29.xml"/><Relationship Id="rId7" Type="http://schemas.openxmlformats.org/officeDocument/2006/relationships/oleObject" Target="../embeddings/oleObject26.bin"/><Relationship Id="rId12" Type="http://schemas.openxmlformats.org/officeDocument/2006/relationships/oleObject" Target="../embeddings/oleObject31.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25.bin"/><Relationship Id="rId11" Type="http://schemas.openxmlformats.org/officeDocument/2006/relationships/oleObject" Target="../embeddings/oleObject30.bin"/><Relationship Id="rId5" Type="http://schemas.openxmlformats.org/officeDocument/2006/relationships/oleObject" Target="../embeddings/oleObject24.bin"/><Relationship Id="rId10" Type="http://schemas.openxmlformats.org/officeDocument/2006/relationships/oleObject" Target="../embeddings/oleObject29.bin"/><Relationship Id="rId4" Type="http://schemas.openxmlformats.org/officeDocument/2006/relationships/image" Target="../media/image24.wmf"/><Relationship Id="rId9" Type="http://schemas.openxmlformats.org/officeDocument/2006/relationships/oleObject" Target="../embeddings/oleObject28.bin"/></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Date Placeholder 3"/>
          <p:cNvSpPr>
            <a:spLocks noGrp="1"/>
          </p:cNvSpPr>
          <p:nvPr>
            <p:ph type="dt" sz="quarter" idx="10"/>
          </p:nvPr>
        </p:nvSpPr>
        <p:spPr>
          <a:noFill/>
        </p:spPr>
        <p:txBody>
          <a:bodyPr/>
          <a:lstStyle/>
          <a:p>
            <a:fld id="{4DA6961A-7DDB-4E25-A283-F493B2719A0D}" type="datetime4">
              <a:rPr lang="en-US"/>
              <a:pPr/>
              <a:t>October 24, 2012</a:t>
            </a:fld>
            <a:endParaRPr lang="en-US"/>
          </a:p>
        </p:txBody>
      </p:sp>
      <p:sp>
        <p:nvSpPr>
          <p:cNvPr id="7171" name="Footer Placeholder 4"/>
          <p:cNvSpPr>
            <a:spLocks noGrp="1"/>
          </p:cNvSpPr>
          <p:nvPr>
            <p:ph type="ftr" sz="quarter" idx="11"/>
          </p:nvPr>
        </p:nvSpPr>
        <p:spPr>
          <a:noFill/>
        </p:spPr>
        <p:txBody>
          <a:bodyPr/>
          <a:lstStyle/>
          <a:p>
            <a:r>
              <a:rPr lang="en-US"/>
              <a:t>ADBS: Storage</a:t>
            </a:r>
          </a:p>
        </p:txBody>
      </p:sp>
      <p:sp>
        <p:nvSpPr>
          <p:cNvPr id="7172" name="Slide Number Placeholder 5"/>
          <p:cNvSpPr>
            <a:spLocks noGrp="1"/>
          </p:cNvSpPr>
          <p:nvPr>
            <p:ph type="sldNum" sz="quarter" idx="12"/>
          </p:nvPr>
        </p:nvSpPr>
        <p:spPr>
          <a:noFill/>
        </p:spPr>
        <p:txBody>
          <a:bodyPr/>
          <a:lstStyle/>
          <a:p>
            <a:fld id="{BB3A5C4B-AC3B-44EF-9969-F1B2C6CD711E}" type="slidenum">
              <a:rPr lang="en-US"/>
              <a:pPr/>
              <a:t>1</a:t>
            </a:fld>
            <a:endParaRPr lang="en-US"/>
          </a:p>
        </p:txBody>
      </p:sp>
      <p:sp>
        <p:nvSpPr>
          <p:cNvPr id="7173" name="Rectangle 2"/>
          <p:cNvSpPr>
            <a:spLocks noGrp="1" noChangeArrowheads="1"/>
          </p:cNvSpPr>
          <p:nvPr>
            <p:ph type="ctrTitle"/>
          </p:nvPr>
        </p:nvSpPr>
        <p:spPr>
          <a:xfrm>
            <a:off x="609600" y="762000"/>
            <a:ext cx="7772400" cy="1470025"/>
          </a:xfrm>
        </p:spPr>
        <p:txBody>
          <a:bodyPr/>
          <a:lstStyle/>
          <a:p>
            <a:pPr eaLnBrk="1" hangingPunct="1"/>
            <a:r>
              <a:rPr lang="en-US" sz="4000" smtClean="0"/>
              <a:t>Advance Database System</a:t>
            </a:r>
          </a:p>
        </p:txBody>
      </p:sp>
      <p:sp>
        <p:nvSpPr>
          <p:cNvPr id="7174" name="Rectangle 3"/>
          <p:cNvSpPr>
            <a:spLocks noGrp="1" noChangeArrowheads="1"/>
          </p:cNvSpPr>
          <p:nvPr>
            <p:ph type="subTitle" idx="1"/>
          </p:nvPr>
        </p:nvSpPr>
        <p:spPr>
          <a:xfrm>
            <a:off x="1371600" y="3124200"/>
            <a:ext cx="6553200" cy="2743200"/>
          </a:xfrm>
        </p:spPr>
        <p:txBody>
          <a:bodyPr/>
          <a:lstStyle/>
          <a:p>
            <a:pPr eaLnBrk="1" hangingPunct="1"/>
            <a:r>
              <a:rPr lang="en-US" sz="2800" dirty="0" smtClean="0"/>
              <a:t>Lecture # 4</a:t>
            </a:r>
          </a:p>
          <a:p>
            <a:pPr eaLnBrk="1" hangingPunct="1"/>
            <a:r>
              <a:rPr lang="en-US" sz="2800" dirty="0" smtClean="0"/>
              <a:t>Department </a:t>
            </a:r>
            <a:r>
              <a:rPr lang="en-US" sz="2800" dirty="0" smtClean="0"/>
              <a:t>of Computer Science University of Lahore</a:t>
            </a:r>
          </a:p>
          <a:p>
            <a:pPr eaLnBrk="1" hangingPunct="1"/>
            <a:endParaRPr lang="en-US" sz="28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Date Placeholder 3"/>
          <p:cNvSpPr>
            <a:spLocks noGrp="1"/>
          </p:cNvSpPr>
          <p:nvPr>
            <p:ph type="dt" sz="quarter" idx="10"/>
          </p:nvPr>
        </p:nvSpPr>
        <p:spPr>
          <a:noFill/>
        </p:spPr>
        <p:txBody>
          <a:bodyPr/>
          <a:lstStyle/>
          <a:p>
            <a:fld id="{7295C3D4-8384-4922-83EE-059CD9E7D4C2}" type="datetime4">
              <a:rPr lang="en-US"/>
              <a:pPr/>
              <a:t>October 24, 2012</a:t>
            </a:fld>
            <a:endParaRPr lang="en-US"/>
          </a:p>
        </p:txBody>
      </p:sp>
      <p:sp>
        <p:nvSpPr>
          <p:cNvPr id="8195" name="Footer Placeholder 4"/>
          <p:cNvSpPr>
            <a:spLocks noGrp="1"/>
          </p:cNvSpPr>
          <p:nvPr>
            <p:ph type="ftr" sz="quarter" idx="11"/>
          </p:nvPr>
        </p:nvSpPr>
        <p:spPr>
          <a:noFill/>
        </p:spPr>
        <p:txBody>
          <a:bodyPr/>
          <a:lstStyle/>
          <a:p>
            <a:r>
              <a:rPr lang="en-US"/>
              <a:t>ADBS: Storage</a:t>
            </a:r>
          </a:p>
        </p:txBody>
      </p:sp>
      <p:sp>
        <p:nvSpPr>
          <p:cNvPr id="8196" name="Slide Number Placeholder 5"/>
          <p:cNvSpPr>
            <a:spLocks noGrp="1"/>
          </p:cNvSpPr>
          <p:nvPr>
            <p:ph type="sldNum" sz="quarter" idx="12"/>
          </p:nvPr>
        </p:nvSpPr>
        <p:spPr>
          <a:noFill/>
        </p:spPr>
        <p:txBody>
          <a:bodyPr/>
          <a:lstStyle/>
          <a:p>
            <a:fld id="{457BF371-6313-472A-BE09-D8859880ED94}" type="slidenum">
              <a:rPr lang="en-US"/>
              <a:pPr/>
              <a:t>2</a:t>
            </a:fld>
            <a:endParaRPr lang="en-US"/>
          </a:p>
        </p:txBody>
      </p:sp>
      <p:sp>
        <p:nvSpPr>
          <p:cNvPr id="8197" name="Rectangle 2"/>
          <p:cNvSpPr>
            <a:spLocks noGrp="1" noChangeArrowheads="1"/>
          </p:cNvSpPr>
          <p:nvPr>
            <p:ph type="title"/>
          </p:nvPr>
        </p:nvSpPr>
        <p:spPr/>
        <p:txBody>
          <a:bodyPr/>
          <a:lstStyle/>
          <a:p>
            <a:pPr eaLnBrk="1" hangingPunct="1"/>
            <a:r>
              <a:rPr lang="en-US" smtClean="0"/>
              <a:t>Review of Previous Lecture</a:t>
            </a:r>
          </a:p>
        </p:txBody>
      </p:sp>
      <p:sp>
        <p:nvSpPr>
          <p:cNvPr id="8198" name="Rectangle 3"/>
          <p:cNvSpPr>
            <a:spLocks noGrp="1" noChangeArrowheads="1"/>
          </p:cNvSpPr>
          <p:nvPr>
            <p:ph type="body" idx="1"/>
          </p:nvPr>
        </p:nvSpPr>
        <p:spPr/>
        <p:txBody>
          <a:bodyPr/>
          <a:lstStyle/>
          <a:p>
            <a:pPr eaLnBrk="1" hangingPunct="1">
              <a:lnSpc>
                <a:spcPct val="90000"/>
              </a:lnSpc>
              <a:buClr>
                <a:schemeClr val="hlink"/>
              </a:buClr>
              <a:buFont typeface="Wingdings" pitchFamily="2" charset="2"/>
              <a:buChar char="Ø"/>
            </a:pPr>
            <a:r>
              <a:rPr lang="en-US" sz="2400" smtClean="0">
                <a:cs typeface="Times New Roman" pitchFamily="18" charset="0"/>
              </a:rPr>
              <a:t>What Is Hashing</a:t>
            </a:r>
          </a:p>
          <a:p>
            <a:pPr eaLnBrk="1" hangingPunct="1">
              <a:lnSpc>
                <a:spcPct val="90000"/>
              </a:lnSpc>
              <a:buClr>
                <a:schemeClr val="hlink"/>
              </a:buClr>
              <a:buFont typeface="Wingdings" pitchFamily="2" charset="2"/>
              <a:buNone/>
            </a:pPr>
            <a:endParaRPr lang="en-US" sz="2400" smtClean="0">
              <a:cs typeface="Times New Roman" pitchFamily="18" charset="0"/>
            </a:endParaRPr>
          </a:p>
          <a:p>
            <a:pPr eaLnBrk="1" hangingPunct="1">
              <a:lnSpc>
                <a:spcPct val="90000"/>
              </a:lnSpc>
              <a:buClr>
                <a:schemeClr val="hlink"/>
              </a:buClr>
              <a:buFont typeface="Wingdings" pitchFamily="2" charset="2"/>
              <a:buChar char="Ø"/>
            </a:pPr>
            <a:r>
              <a:rPr lang="en-US" sz="2400" smtClean="0">
                <a:cs typeface="Times New Roman" pitchFamily="18" charset="0"/>
              </a:rPr>
              <a:t>Type Of Hashing</a:t>
            </a:r>
          </a:p>
          <a:p>
            <a:pPr eaLnBrk="1" hangingPunct="1">
              <a:lnSpc>
                <a:spcPct val="90000"/>
              </a:lnSpc>
              <a:buClr>
                <a:schemeClr val="hlink"/>
              </a:buClr>
              <a:buFont typeface="Wingdings" pitchFamily="2" charset="2"/>
              <a:buNone/>
            </a:pPr>
            <a:endParaRPr lang="en-US" sz="2400" smtClean="0">
              <a:cs typeface="Times New Roman" pitchFamily="18" charset="0"/>
            </a:endParaRPr>
          </a:p>
          <a:p>
            <a:pPr eaLnBrk="1" hangingPunct="1">
              <a:lnSpc>
                <a:spcPct val="90000"/>
              </a:lnSpc>
              <a:buClr>
                <a:schemeClr val="hlink"/>
              </a:buClr>
              <a:buFont typeface="Wingdings" pitchFamily="2" charset="2"/>
              <a:buChar char="Ø"/>
            </a:pPr>
            <a:r>
              <a:rPr lang="en-US" sz="2400" smtClean="0">
                <a:cs typeface="Times New Roman" pitchFamily="18" charset="0"/>
              </a:rPr>
              <a:t>Internal Hashing </a:t>
            </a:r>
          </a:p>
          <a:p>
            <a:pPr eaLnBrk="1" hangingPunct="1">
              <a:lnSpc>
                <a:spcPct val="90000"/>
              </a:lnSpc>
              <a:buClr>
                <a:schemeClr val="hlink"/>
              </a:buClr>
              <a:buFont typeface="Wingdings" pitchFamily="2" charset="2"/>
              <a:buNone/>
            </a:pPr>
            <a:endParaRPr lang="en-US" sz="2400" smtClean="0">
              <a:cs typeface="Times New Roman" pitchFamily="18" charset="0"/>
            </a:endParaRPr>
          </a:p>
          <a:p>
            <a:pPr eaLnBrk="1" hangingPunct="1">
              <a:lnSpc>
                <a:spcPct val="90000"/>
              </a:lnSpc>
              <a:buClr>
                <a:schemeClr val="hlink"/>
              </a:buClr>
              <a:buFont typeface="Wingdings" pitchFamily="2" charset="2"/>
              <a:buChar char="Ø"/>
            </a:pPr>
            <a:r>
              <a:rPr lang="en-US" sz="2400" smtClean="0">
                <a:cs typeface="Times New Roman" pitchFamily="18" charset="0"/>
              </a:rPr>
              <a:t>External Hashing</a:t>
            </a:r>
          </a:p>
          <a:p>
            <a:pPr eaLnBrk="1" hangingPunct="1">
              <a:lnSpc>
                <a:spcPct val="90000"/>
              </a:lnSpc>
              <a:buClr>
                <a:schemeClr val="hlink"/>
              </a:buClr>
              <a:buFont typeface="Wingdings" pitchFamily="2" charset="2"/>
              <a:buNone/>
            </a:pPr>
            <a:endParaRPr lang="en-US" sz="2400" smtClean="0">
              <a:cs typeface="Times New Roman" pitchFamily="18" charset="0"/>
            </a:endParaRPr>
          </a:p>
          <a:p>
            <a:pPr eaLnBrk="1" hangingPunct="1">
              <a:lnSpc>
                <a:spcPct val="90000"/>
              </a:lnSpc>
              <a:buClr>
                <a:schemeClr val="hlink"/>
              </a:buClr>
              <a:buFont typeface="Wingdings" pitchFamily="2" charset="2"/>
              <a:buChar char="Ø"/>
            </a:pPr>
            <a:r>
              <a:rPr lang="en-US" sz="2400" smtClean="0">
                <a:cs typeface="Times New Roman" pitchFamily="18" charset="0"/>
              </a:rPr>
              <a:t>Dynamic Hashing</a:t>
            </a:r>
          </a:p>
          <a:p>
            <a:pPr eaLnBrk="1" hangingPunct="1">
              <a:lnSpc>
                <a:spcPct val="90000"/>
              </a:lnSpc>
              <a:buClr>
                <a:schemeClr val="hlink"/>
              </a:buClr>
              <a:buFont typeface="Wingdings" pitchFamily="2" charset="2"/>
              <a:buNone/>
            </a:pPr>
            <a:endParaRPr lang="en-US" sz="2400" smtClean="0">
              <a:cs typeface="Times New Roman" pitchFamily="18" charset="0"/>
            </a:endParaRPr>
          </a:p>
          <a:p>
            <a:pPr eaLnBrk="1" hangingPunct="1">
              <a:lnSpc>
                <a:spcPct val="90000"/>
              </a:lnSpc>
              <a:buClr>
                <a:schemeClr val="hlink"/>
              </a:buClr>
              <a:buFont typeface="Wingdings" pitchFamily="2" charset="2"/>
              <a:buChar char="Ø"/>
            </a:pPr>
            <a:r>
              <a:rPr lang="en-US" sz="2400" smtClean="0">
                <a:cs typeface="Times New Roman" pitchFamily="18" charset="0"/>
              </a:rPr>
              <a:t>Extendible Hashing</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Date Placeholder 3"/>
          <p:cNvSpPr>
            <a:spLocks noGrp="1"/>
          </p:cNvSpPr>
          <p:nvPr>
            <p:ph type="dt" sz="quarter" idx="10"/>
          </p:nvPr>
        </p:nvSpPr>
        <p:spPr>
          <a:noFill/>
        </p:spPr>
        <p:txBody>
          <a:bodyPr/>
          <a:lstStyle/>
          <a:p>
            <a:fld id="{22A2FE9B-3670-47A8-8265-03547163594B}" type="datetime4">
              <a:rPr lang="en-US"/>
              <a:pPr/>
              <a:t>October 24, 2012</a:t>
            </a:fld>
            <a:endParaRPr lang="en-US"/>
          </a:p>
        </p:txBody>
      </p:sp>
      <p:sp>
        <p:nvSpPr>
          <p:cNvPr id="9219" name="Footer Placeholder 4"/>
          <p:cNvSpPr>
            <a:spLocks noGrp="1"/>
          </p:cNvSpPr>
          <p:nvPr>
            <p:ph type="ftr" sz="quarter" idx="11"/>
          </p:nvPr>
        </p:nvSpPr>
        <p:spPr>
          <a:noFill/>
        </p:spPr>
        <p:txBody>
          <a:bodyPr/>
          <a:lstStyle/>
          <a:p>
            <a:r>
              <a:rPr lang="en-US"/>
              <a:t>ADBS: Storage</a:t>
            </a:r>
          </a:p>
        </p:txBody>
      </p:sp>
      <p:sp>
        <p:nvSpPr>
          <p:cNvPr id="9220" name="Slide Number Placeholder 5"/>
          <p:cNvSpPr>
            <a:spLocks noGrp="1"/>
          </p:cNvSpPr>
          <p:nvPr>
            <p:ph type="sldNum" sz="quarter" idx="12"/>
          </p:nvPr>
        </p:nvSpPr>
        <p:spPr>
          <a:noFill/>
        </p:spPr>
        <p:txBody>
          <a:bodyPr/>
          <a:lstStyle/>
          <a:p>
            <a:fld id="{B8CC3DDB-E7B4-4456-BACA-38DAE0465F75}" type="slidenum">
              <a:rPr lang="en-US"/>
              <a:pPr/>
              <a:t>3</a:t>
            </a:fld>
            <a:endParaRPr lang="en-US"/>
          </a:p>
        </p:txBody>
      </p:sp>
      <p:sp>
        <p:nvSpPr>
          <p:cNvPr id="9221" name="Rectangle 2"/>
          <p:cNvSpPr>
            <a:spLocks noGrp="1" noChangeArrowheads="1"/>
          </p:cNvSpPr>
          <p:nvPr>
            <p:ph type="title"/>
          </p:nvPr>
        </p:nvSpPr>
        <p:spPr>
          <a:xfrm>
            <a:off x="457200" y="417513"/>
            <a:ext cx="8128000" cy="1000125"/>
          </a:xfrm>
        </p:spPr>
        <p:txBody>
          <a:bodyPr/>
          <a:lstStyle/>
          <a:p>
            <a:pPr eaLnBrk="1" hangingPunct="1"/>
            <a:r>
              <a:rPr lang="en-US" smtClean="0"/>
              <a:t>Scope of Today Lecture</a:t>
            </a:r>
          </a:p>
        </p:txBody>
      </p:sp>
      <p:sp>
        <p:nvSpPr>
          <p:cNvPr id="9222" name="Rectangle 3"/>
          <p:cNvSpPr>
            <a:spLocks noGrp="1" noChangeArrowheads="1"/>
          </p:cNvSpPr>
          <p:nvPr>
            <p:ph type="body" idx="1"/>
          </p:nvPr>
        </p:nvSpPr>
        <p:spPr>
          <a:xfrm>
            <a:off x="762000" y="1828800"/>
            <a:ext cx="7924800" cy="4038600"/>
          </a:xfrm>
        </p:spPr>
        <p:txBody>
          <a:bodyPr/>
          <a:lstStyle/>
          <a:p>
            <a:pPr eaLnBrk="1" hangingPunct="1">
              <a:buClr>
                <a:schemeClr val="hlink"/>
              </a:buClr>
              <a:buFont typeface="Wingdings" pitchFamily="2" charset="2"/>
              <a:buChar char="Ø"/>
            </a:pPr>
            <a:r>
              <a:rPr lang="en-US" sz="2800" smtClean="0">
                <a:cs typeface="Times New Roman" pitchFamily="18" charset="0"/>
              </a:rPr>
              <a:t>Index Structure for Files</a:t>
            </a:r>
          </a:p>
          <a:p>
            <a:pPr eaLnBrk="1" hangingPunct="1">
              <a:buClr>
                <a:schemeClr val="hlink"/>
              </a:buClr>
              <a:buFont typeface="Wingdings" pitchFamily="2" charset="2"/>
              <a:buNone/>
            </a:pPr>
            <a:endParaRPr lang="en-US" sz="2800" smtClean="0">
              <a:cs typeface="Times New Roman" pitchFamily="18" charset="0"/>
            </a:endParaRPr>
          </a:p>
          <a:p>
            <a:pPr eaLnBrk="1" hangingPunct="1">
              <a:buClr>
                <a:schemeClr val="hlink"/>
              </a:buClr>
              <a:buFont typeface="Wingdings" pitchFamily="2" charset="2"/>
              <a:buChar char="Ø"/>
            </a:pPr>
            <a:r>
              <a:rPr lang="en-US" sz="2800" smtClean="0">
                <a:cs typeface="Times New Roman" pitchFamily="18" charset="0"/>
              </a:rPr>
              <a:t>Types of Indexing</a:t>
            </a:r>
          </a:p>
          <a:p>
            <a:pPr lvl="1" eaLnBrk="1" hangingPunct="1">
              <a:buClr>
                <a:schemeClr val="hlink"/>
              </a:buClr>
              <a:buFont typeface="Wingdings" pitchFamily="2" charset="2"/>
              <a:buChar char="v"/>
            </a:pPr>
            <a:r>
              <a:rPr lang="en-US" sz="2400" smtClean="0">
                <a:cs typeface="Times New Roman" pitchFamily="18" charset="0"/>
              </a:rPr>
              <a:t>Primary indexing</a:t>
            </a:r>
          </a:p>
          <a:p>
            <a:pPr lvl="1" eaLnBrk="1" hangingPunct="1">
              <a:buClr>
                <a:schemeClr val="hlink"/>
              </a:buClr>
              <a:buFont typeface="Wingdings" pitchFamily="2" charset="2"/>
              <a:buChar char="v"/>
            </a:pPr>
            <a:r>
              <a:rPr lang="en-US" sz="2400" smtClean="0">
                <a:cs typeface="Times New Roman" pitchFamily="18" charset="0"/>
              </a:rPr>
              <a:t>Clustering indexing</a:t>
            </a:r>
          </a:p>
          <a:p>
            <a:pPr lvl="1" eaLnBrk="1" hangingPunct="1">
              <a:buClr>
                <a:schemeClr val="hlink"/>
              </a:buClr>
              <a:buFont typeface="Wingdings" pitchFamily="2" charset="2"/>
              <a:buChar char="v"/>
            </a:pPr>
            <a:r>
              <a:rPr lang="en-US" sz="2400" smtClean="0">
                <a:cs typeface="Times New Roman" pitchFamily="18" charset="0"/>
              </a:rPr>
              <a:t>Secondary indexing</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Date Placeholder 3"/>
          <p:cNvSpPr>
            <a:spLocks noGrp="1"/>
          </p:cNvSpPr>
          <p:nvPr>
            <p:ph type="dt" sz="quarter" idx="10"/>
          </p:nvPr>
        </p:nvSpPr>
        <p:spPr>
          <a:noFill/>
        </p:spPr>
        <p:txBody>
          <a:bodyPr/>
          <a:lstStyle/>
          <a:p>
            <a:fld id="{1BFF19A4-30DD-4162-B244-40D7B94054D9}" type="datetime4">
              <a:rPr lang="en-US"/>
              <a:pPr/>
              <a:t>October 24, 2012</a:t>
            </a:fld>
            <a:endParaRPr lang="en-US"/>
          </a:p>
        </p:txBody>
      </p:sp>
      <p:sp>
        <p:nvSpPr>
          <p:cNvPr id="10243" name="Footer Placeholder 4"/>
          <p:cNvSpPr>
            <a:spLocks noGrp="1"/>
          </p:cNvSpPr>
          <p:nvPr>
            <p:ph type="ftr" sz="quarter" idx="11"/>
          </p:nvPr>
        </p:nvSpPr>
        <p:spPr>
          <a:noFill/>
        </p:spPr>
        <p:txBody>
          <a:bodyPr/>
          <a:lstStyle/>
          <a:p>
            <a:r>
              <a:rPr lang="en-US"/>
              <a:t>ADBS: Storage</a:t>
            </a:r>
          </a:p>
        </p:txBody>
      </p:sp>
      <p:sp>
        <p:nvSpPr>
          <p:cNvPr id="10244" name="Slide Number Placeholder 5"/>
          <p:cNvSpPr>
            <a:spLocks noGrp="1"/>
          </p:cNvSpPr>
          <p:nvPr>
            <p:ph type="sldNum" sz="quarter" idx="12"/>
          </p:nvPr>
        </p:nvSpPr>
        <p:spPr>
          <a:noFill/>
        </p:spPr>
        <p:txBody>
          <a:bodyPr/>
          <a:lstStyle/>
          <a:p>
            <a:fld id="{0E2060A8-317B-44D4-91C5-E231D1B49EA8}" type="slidenum">
              <a:rPr lang="en-US"/>
              <a:pPr/>
              <a:t>4</a:t>
            </a:fld>
            <a:endParaRPr lang="en-US"/>
          </a:p>
        </p:txBody>
      </p:sp>
      <p:sp>
        <p:nvSpPr>
          <p:cNvPr id="10245" name="Rectangle 2"/>
          <p:cNvSpPr>
            <a:spLocks noGrp="1" noChangeArrowheads="1"/>
          </p:cNvSpPr>
          <p:nvPr>
            <p:ph type="title"/>
          </p:nvPr>
        </p:nvSpPr>
        <p:spPr>
          <a:xfrm>
            <a:off x="457200" y="274638"/>
            <a:ext cx="8229600" cy="715962"/>
          </a:xfrm>
        </p:spPr>
        <p:txBody>
          <a:bodyPr/>
          <a:lstStyle/>
          <a:p>
            <a:pPr eaLnBrk="1" hangingPunct="1"/>
            <a:r>
              <a:rPr lang="en-US" sz="3200" smtClean="0"/>
              <a:t>Index Structure for Files</a:t>
            </a:r>
          </a:p>
        </p:txBody>
      </p:sp>
      <p:sp>
        <p:nvSpPr>
          <p:cNvPr id="1196035" name="Rectangle 3"/>
          <p:cNvSpPr>
            <a:spLocks noGrp="1" noChangeArrowheads="1"/>
          </p:cNvSpPr>
          <p:nvPr>
            <p:ph type="body" idx="1"/>
          </p:nvPr>
        </p:nvSpPr>
        <p:spPr>
          <a:xfrm>
            <a:off x="457200" y="990600"/>
            <a:ext cx="8229600" cy="5135563"/>
          </a:xfrm>
        </p:spPr>
        <p:txBody>
          <a:bodyPr/>
          <a:lstStyle/>
          <a:p>
            <a:pPr algn="just" eaLnBrk="1" hangingPunct="1">
              <a:lnSpc>
                <a:spcPct val="80000"/>
              </a:lnSpc>
              <a:buClr>
                <a:schemeClr val="hlink"/>
              </a:buClr>
              <a:buFont typeface="Wingdings" pitchFamily="2" charset="2"/>
              <a:buChar char="Ø"/>
            </a:pPr>
            <a:r>
              <a:rPr lang="en-US" sz="2000" dirty="0" smtClean="0"/>
              <a:t>In this lecture, we assume that a file already exists with some primary organization such as the unordered, ordered, or hashed organizations that were described in Chapter 13.</a:t>
            </a:r>
          </a:p>
          <a:p>
            <a:pPr algn="just" eaLnBrk="1" hangingPunct="1">
              <a:lnSpc>
                <a:spcPct val="80000"/>
              </a:lnSpc>
              <a:buClr>
                <a:schemeClr val="hlink"/>
              </a:buClr>
              <a:buFont typeface="Wingdings" pitchFamily="2" charset="2"/>
              <a:buNone/>
            </a:pPr>
            <a:endParaRPr lang="en-US" sz="2000" dirty="0" smtClean="0"/>
          </a:p>
          <a:p>
            <a:pPr algn="just" eaLnBrk="1" hangingPunct="1">
              <a:lnSpc>
                <a:spcPct val="80000"/>
              </a:lnSpc>
              <a:buClr>
                <a:schemeClr val="hlink"/>
              </a:buClr>
              <a:buFont typeface="Wingdings" pitchFamily="2" charset="2"/>
              <a:buChar char="Ø"/>
            </a:pPr>
            <a:r>
              <a:rPr lang="en-US" sz="2000" dirty="0" smtClean="0"/>
              <a:t>We will describe additional </a:t>
            </a:r>
            <a:r>
              <a:rPr lang="en-US" sz="2000" dirty="0" smtClean="0"/>
              <a:t>access </a:t>
            </a:r>
            <a:r>
              <a:rPr lang="en-US" sz="2000" dirty="0" smtClean="0"/>
              <a:t>structures called indexes, which are used to speed up the retrieval of records in response to certain search conditions. </a:t>
            </a:r>
          </a:p>
          <a:p>
            <a:pPr algn="just" eaLnBrk="1" hangingPunct="1">
              <a:lnSpc>
                <a:spcPct val="80000"/>
              </a:lnSpc>
              <a:buClr>
                <a:schemeClr val="hlink"/>
              </a:buClr>
              <a:buFont typeface="Wingdings" pitchFamily="2" charset="2"/>
              <a:buNone/>
            </a:pPr>
            <a:endParaRPr lang="en-US" sz="2000" dirty="0" smtClean="0"/>
          </a:p>
          <a:p>
            <a:pPr algn="just" eaLnBrk="1" hangingPunct="1">
              <a:lnSpc>
                <a:spcPct val="80000"/>
              </a:lnSpc>
              <a:buClr>
                <a:schemeClr val="hlink"/>
              </a:buClr>
              <a:buFont typeface="Wingdings" pitchFamily="2" charset="2"/>
              <a:buChar char="Ø"/>
            </a:pPr>
            <a:r>
              <a:rPr lang="en-US" sz="2000" dirty="0" smtClean="0"/>
              <a:t>The index structures typically provide secondary access paths, which provide alternative ways of accessing the records without affecting the physical placement of records on disk. </a:t>
            </a:r>
          </a:p>
          <a:p>
            <a:pPr algn="just" eaLnBrk="1" hangingPunct="1">
              <a:lnSpc>
                <a:spcPct val="80000"/>
              </a:lnSpc>
              <a:buClr>
                <a:schemeClr val="hlink"/>
              </a:buClr>
              <a:buFont typeface="Wingdings" pitchFamily="2" charset="2"/>
              <a:buNone/>
            </a:pPr>
            <a:endParaRPr lang="en-US" sz="2000" dirty="0" smtClean="0"/>
          </a:p>
          <a:p>
            <a:pPr algn="just" eaLnBrk="1" hangingPunct="1">
              <a:lnSpc>
                <a:spcPct val="80000"/>
              </a:lnSpc>
              <a:buClr>
                <a:schemeClr val="hlink"/>
              </a:buClr>
              <a:buFont typeface="Wingdings" pitchFamily="2" charset="2"/>
              <a:buChar char="Ø"/>
            </a:pPr>
            <a:r>
              <a:rPr lang="en-US" sz="2000" dirty="0" smtClean="0"/>
              <a:t>They enable efficient access to records based on the indexing fields that are used to construct the index. </a:t>
            </a:r>
          </a:p>
          <a:p>
            <a:pPr algn="just" eaLnBrk="1" hangingPunct="1">
              <a:lnSpc>
                <a:spcPct val="80000"/>
              </a:lnSpc>
              <a:buClr>
                <a:schemeClr val="hlink"/>
              </a:buClr>
              <a:buFont typeface="Wingdings" pitchFamily="2" charset="2"/>
              <a:buNone/>
            </a:pPr>
            <a:endParaRPr lang="en-US" sz="2000" dirty="0" smtClean="0"/>
          </a:p>
          <a:p>
            <a:pPr algn="just" eaLnBrk="1" hangingPunct="1">
              <a:lnSpc>
                <a:spcPct val="80000"/>
              </a:lnSpc>
              <a:buClr>
                <a:schemeClr val="hlink"/>
              </a:buClr>
              <a:buFont typeface="Wingdings" pitchFamily="2" charset="2"/>
              <a:buChar char="Ø"/>
            </a:pPr>
            <a:r>
              <a:rPr lang="en-US" sz="2000" dirty="0" smtClean="0"/>
              <a:t>Basically, </a:t>
            </a:r>
            <a:r>
              <a:rPr lang="en-US" sz="2000" i="1" dirty="0" smtClean="0"/>
              <a:t>any field </a:t>
            </a:r>
            <a:r>
              <a:rPr lang="en-US" sz="2000" dirty="0" smtClean="0"/>
              <a:t>of the file can be used to create an index and </a:t>
            </a:r>
            <a:r>
              <a:rPr lang="en-US" sz="2000" i="1" dirty="0" smtClean="0"/>
              <a:t>multiple indexes </a:t>
            </a:r>
            <a:r>
              <a:rPr lang="en-US" sz="2000" dirty="0" smtClean="0"/>
              <a:t>on different fields can be constructed on the same file.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96035">
                                            <p:txEl>
                                              <p:pRg st="0" end="0"/>
                                            </p:txEl>
                                          </p:spTgt>
                                        </p:tgtEl>
                                        <p:attrNameLst>
                                          <p:attrName>style.visibility</p:attrName>
                                        </p:attrNameLst>
                                      </p:cBhvr>
                                      <p:to>
                                        <p:strVal val="visible"/>
                                      </p:to>
                                    </p:set>
                                    <p:anim calcmode="lin" valueType="num">
                                      <p:cBhvr additive="base">
                                        <p:cTn id="7" dur="500" fill="hold"/>
                                        <p:tgtEl>
                                          <p:spTgt spid="119603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960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96035">
                                            <p:txEl>
                                              <p:pRg st="2" end="2"/>
                                            </p:txEl>
                                          </p:spTgt>
                                        </p:tgtEl>
                                        <p:attrNameLst>
                                          <p:attrName>style.visibility</p:attrName>
                                        </p:attrNameLst>
                                      </p:cBhvr>
                                      <p:to>
                                        <p:strVal val="visible"/>
                                      </p:to>
                                    </p:set>
                                    <p:anim calcmode="lin" valueType="num">
                                      <p:cBhvr additive="base">
                                        <p:cTn id="13" dur="500" fill="hold"/>
                                        <p:tgtEl>
                                          <p:spTgt spid="119603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9603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96035">
                                            <p:txEl>
                                              <p:pRg st="4" end="4"/>
                                            </p:txEl>
                                          </p:spTgt>
                                        </p:tgtEl>
                                        <p:attrNameLst>
                                          <p:attrName>style.visibility</p:attrName>
                                        </p:attrNameLst>
                                      </p:cBhvr>
                                      <p:to>
                                        <p:strVal val="visible"/>
                                      </p:to>
                                    </p:set>
                                    <p:anim calcmode="lin" valueType="num">
                                      <p:cBhvr additive="base">
                                        <p:cTn id="19" dur="500" fill="hold"/>
                                        <p:tgtEl>
                                          <p:spTgt spid="119603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9603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96035">
                                            <p:txEl>
                                              <p:pRg st="6" end="6"/>
                                            </p:txEl>
                                          </p:spTgt>
                                        </p:tgtEl>
                                        <p:attrNameLst>
                                          <p:attrName>style.visibility</p:attrName>
                                        </p:attrNameLst>
                                      </p:cBhvr>
                                      <p:to>
                                        <p:strVal val="visible"/>
                                      </p:to>
                                    </p:set>
                                    <p:anim calcmode="lin" valueType="num">
                                      <p:cBhvr additive="base">
                                        <p:cTn id="25" dur="500" fill="hold"/>
                                        <p:tgtEl>
                                          <p:spTgt spid="119603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9603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96035">
                                            <p:txEl>
                                              <p:pRg st="8" end="8"/>
                                            </p:txEl>
                                          </p:spTgt>
                                        </p:tgtEl>
                                        <p:attrNameLst>
                                          <p:attrName>style.visibility</p:attrName>
                                        </p:attrNameLst>
                                      </p:cBhvr>
                                      <p:to>
                                        <p:strVal val="visible"/>
                                      </p:to>
                                    </p:set>
                                    <p:anim calcmode="lin" valueType="num">
                                      <p:cBhvr additive="base">
                                        <p:cTn id="31" dur="500" fill="hold"/>
                                        <p:tgtEl>
                                          <p:spTgt spid="1196035">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9603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Date Placeholder 3"/>
          <p:cNvSpPr>
            <a:spLocks noGrp="1"/>
          </p:cNvSpPr>
          <p:nvPr>
            <p:ph type="dt" sz="quarter" idx="10"/>
          </p:nvPr>
        </p:nvSpPr>
        <p:spPr>
          <a:noFill/>
        </p:spPr>
        <p:txBody>
          <a:bodyPr/>
          <a:lstStyle/>
          <a:p>
            <a:fld id="{C7F31A20-B46D-4E5A-BE58-73A5C6BD1174}" type="datetime4">
              <a:rPr lang="en-US"/>
              <a:pPr/>
              <a:t>October 24, 2012</a:t>
            </a:fld>
            <a:endParaRPr lang="en-US"/>
          </a:p>
        </p:txBody>
      </p:sp>
      <p:sp>
        <p:nvSpPr>
          <p:cNvPr id="11267" name="Footer Placeholder 4"/>
          <p:cNvSpPr>
            <a:spLocks noGrp="1"/>
          </p:cNvSpPr>
          <p:nvPr>
            <p:ph type="ftr" sz="quarter" idx="11"/>
          </p:nvPr>
        </p:nvSpPr>
        <p:spPr>
          <a:noFill/>
        </p:spPr>
        <p:txBody>
          <a:bodyPr/>
          <a:lstStyle/>
          <a:p>
            <a:r>
              <a:rPr lang="en-US"/>
              <a:t>ADBS: Storage</a:t>
            </a:r>
          </a:p>
        </p:txBody>
      </p:sp>
      <p:sp>
        <p:nvSpPr>
          <p:cNvPr id="11268" name="Slide Number Placeholder 5"/>
          <p:cNvSpPr>
            <a:spLocks noGrp="1"/>
          </p:cNvSpPr>
          <p:nvPr>
            <p:ph type="sldNum" sz="quarter" idx="12"/>
          </p:nvPr>
        </p:nvSpPr>
        <p:spPr>
          <a:noFill/>
        </p:spPr>
        <p:txBody>
          <a:bodyPr/>
          <a:lstStyle/>
          <a:p>
            <a:fld id="{023554B2-F8FF-4A4D-95AF-34E254052979}" type="slidenum">
              <a:rPr lang="en-US"/>
              <a:pPr/>
              <a:t>5</a:t>
            </a:fld>
            <a:endParaRPr lang="en-US"/>
          </a:p>
        </p:txBody>
      </p:sp>
      <p:sp>
        <p:nvSpPr>
          <p:cNvPr id="11269" name="Rectangle 2"/>
          <p:cNvSpPr>
            <a:spLocks noGrp="1" noChangeArrowheads="1"/>
          </p:cNvSpPr>
          <p:nvPr>
            <p:ph type="title"/>
          </p:nvPr>
        </p:nvSpPr>
        <p:spPr>
          <a:xfrm>
            <a:off x="457200" y="274638"/>
            <a:ext cx="8229600" cy="715962"/>
          </a:xfrm>
        </p:spPr>
        <p:txBody>
          <a:bodyPr/>
          <a:lstStyle/>
          <a:p>
            <a:pPr eaLnBrk="1" hangingPunct="1"/>
            <a:r>
              <a:rPr lang="en-US" sz="3200" smtClean="0"/>
              <a:t>Index Structure for Files</a:t>
            </a:r>
          </a:p>
        </p:txBody>
      </p:sp>
      <p:sp>
        <p:nvSpPr>
          <p:cNvPr id="1197059" name="Rectangle 3"/>
          <p:cNvSpPr>
            <a:spLocks noGrp="1" noChangeArrowheads="1"/>
          </p:cNvSpPr>
          <p:nvPr>
            <p:ph type="body" idx="1"/>
          </p:nvPr>
        </p:nvSpPr>
        <p:spPr>
          <a:xfrm>
            <a:off x="457200" y="990600"/>
            <a:ext cx="8229600" cy="5135563"/>
          </a:xfrm>
        </p:spPr>
        <p:txBody>
          <a:bodyPr/>
          <a:lstStyle/>
          <a:p>
            <a:pPr algn="just" eaLnBrk="1" hangingPunct="1">
              <a:buClr>
                <a:schemeClr val="hlink"/>
              </a:buClr>
              <a:buFont typeface="Wingdings" pitchFamily="2" charset="2"/>
              <a:buChar char="Ø"/>
            </a:pPr>
            <a:r>
              <a:rPr lang="en-US" sz="2000" dirty="0" smtClean="0"/>
              <a:t>A variety of indexes are possible;</a:t>
            </a:r>
          </a:p>
          <a:p>
            <a:pPr algn="just" eaLnBrk="1" hangingPunct="1">
              <a:buClr>
                <a:schemeClr val="hlink"/>
              </a:buClr>
              <a:buFont typeface="Wingdings" pitchFamily="2" charset="2"/>
              <a:buNone/>
            </a:pPr>
            <a:endParaRPr lang="en-US" sz="2000" dirty="0" smtClean="0"/>
          </a:p>
          <a:p>
            <a:pPr algn="just" eaLnBrk="1" hangingPunct="1">
              <a:buClr>
                <a:schemeClr val="hlink"/>
              </a:buClr>
              <a:buFont typeface="Wingdings" pitchFamily="2" charset="2"/>
              <a:buChar char="Ø"/>
            </a:pPr>
            <a:r>
              <a:rPr lang="en-US" sz="2000" dirty="0" smtClean="0"/>
              <a:t>Each of them uses a particular data structure to speed up the search. </a:t>
            </a:r>
          </a:p>
          <a:p>
            <a:pPr algn="just" eaLnBrk="1" hangingPunct="1">
              <a:buClr>
                <a:schemeClr val="hlink"/>
              </a:buClr>
              <a:buFont typeface="Wingdings" pitchFamily="2" charset="2"/>
              <a:buNone/>
            </a:pPr>
            <a:endParaRPr lang="en-US" sz="2000" dirty="0" smtClean="0"/>
          </a:p>
          <a:p>
            <a:pPr algn="just" eaLnBrk="1" hangingPunct="1">
              <a:buClr>
                <a:schemeClr val="hlink"/>
              </a:buClr>
              <a:buFont typeface="Wingdings" pitchFamily="2" charset="2"/>
              <a:buChar char="Ø"/>
            </a:pPr>
            <a:r>
              <a:rPr lang="en-US" sz="2000" dirty="0" smtClean="0"/>
              <a:t>To find a record or records in the file based on a certain selection </a:t>
            </a:r>
            <a:r>
              <a:rPr lang="en-US" sz="2000" dirty="0" smtClean="0"/>
              <a:t>on </a:t>
            </a:r>
            <a:r>
              <a:rPr lang="en-US" sz="2000" dirty="0" smtClean="0"/>
              <a:t>an indexing field, one has to initially access the index, which points to one or more blocks in the file where the required records are located.</a:t>
            </a:r>
          </a:p>
          <a:p>
            <a:pPr algn="just" eaLnBrk="1" hangingPunct="1">
              <a:buClr>
                <a:schemeClr val="hlink"/>
              </a:buClr>
              <a:buFont typeface="Wingdings" pitchFamily="2" charset="2"/>
              <a:buChar char="Ø"/>
            </a:pPr>
            <a:endParaRPr lang="en-US" sz="2000" dirty="0" smtClean="0"/>
          </a:p>
          <a:p>
            <a:pPr algn="just" eaLnBrk="1" hangingPunct="1">
              <a:buClr>
                <a:schemeClr val="hlink"/>
              </a:buClr>
              <a:buFont typeface="Wingdings" pitchFamily="2" charset="2"/>
              <a:buChar char="Ø"/>
            </a:pPr>
            <a:r>
              <a:rPr lang="en-US" sz="2000" dirty="0" smtClean="0"/>
              <a:t>The most prevalent types of indexes are based on ordered files (single level indexes) and tree data  structures (multilevel indexes, B+-trees).</a:t>
            </a:r>
          </a:p>
          <a:p>
            <a:pPr algn="ctr" eaLnBrk="1" hangingPunct="1">
              <a:buClr>
                <a:schemeClr val="hlink"/>
              </a:buClr>
              <a:buFont typeface="Wingdings" pitchFamily="2" charset="2"/>
              <a:buNone/>
            </a:pPr>
            <a:r>
              <a:rPr lang="en-US" sz="2000" dirty="0" smtClean="0">
                <a:solidFill>
                  <a:schemeClr val="hlink"/>
                </a:solidFill>
              </a:rPr>
              <a:t>[Today We Will Discuss Signal Level Ordered Indexing]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97059">
                                            <p:txEl>
                                              <p:pRg st="0" end="0"/>
                                            </p:txEl>
                                          </p:spTgt>
                                        </p:tgtEl>
                                        <p:attrNameLst>
                                          <p:attrName>style.visibility</p:attrName>
                                        </p:attrNameLst>
                                      </p:cBhvr>
                                      <p:to>
                                        <p:strVal val="visible"/>
                                      </p:to>
                                    </p:set>
                                    <p:anim calcmode="lin" valueType="num">
                                      <p:cBhvr additive="base">
                                        <p:cTn id="7" dur="500" fill="hold"/>
                                        <p:tgtEl>
                                          <p:spTgt spid="119705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9705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97059">
                                            <p:txEl>
                                              <p:pRg st="2" end="2"/>
                                            </p:txEl>
                                          </p:spTgt>
                                        </p:tgtEl>
                                        <p:attrNameLst>
                                          <p:attrName>style.visibility</p:attrName>
                                        </p:attrNameLst>
                                      </p:cBhvr>
                                      <p:to>
                                        <p:strVal val="visible"/>
                                      </p:to>
                                    </p:set>
                                    <p:anim calcmode="lin" valueType="num">
                                      <p:cBhvr additive="base">
                                        <p:cTn id="13" dur="500" fill="hold"/>
                                        <p:tgtEl>
                                          <p:spTgt spid="119705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9705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97059">
                                            <p:txEl>
                                              <p:pRg st="4" end="4"/>
                                            </p:txEl>
                                          </p:spTgt>
                                        </p:tgtEl>
                                        <p:attrNameLst>
                                          <p:attrName>style.visibility</p:attrName>
                                        </p:attrNameLst>
                                      </p:cBhvr>
                                      <p:to>
                                        <p:strVal val="visible"/>
                                      </p:to>
                                    </p:set>
                                    <p:anim calcmode="lin" valueType="num">
                                      <p:cBhvr additive="base">
                                        <p:cTn id="19" dur="500" fill="hold"/>
                                        <p:tgtEl>
                                          <p:spTgt spid="119705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9705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97059">
                                            <p:txEl>
                                              <p:pRg st="6" end="6"/>
                                            </p:txEl>
                                          </p:spTgt>
                                        </p:tgtEl>
                                        <p:attrNameLst>
                                          <p:attrName>style.visibility</p:attrName>
                                        </p:attrNameLst>
                                      </p:cBhvr>
                                      <p:to>
                                        <p:strVal val="visible"/>
                                      </p:to>
                                    </p:set>
                                    <p:anim calcmode="lin" valueType="num">
                                      <p:cBhvr additive="base">
                                        <p:cTn id="25" dur="500" fill="hold"/>
                                        <p:tgtEl>
                                          <p:spTgt spid="1197059">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9705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97059">
                                            <p:txEl>
                                              <p:pRg st="7" end="7"/>
                                            </p:txEl>
                                          </p:spTgt>
                                        </p:tgtEl>
                                        <p:attrNameLst>
                                          <p:attrName>style.visibility</p:attrName>
                                        </p:attrNameLst>
                                      </p:cBhvr>
                                      <p:to>
                                        <p:strVal val="visible"/>
                                      </p:to>
                                    </p:set>
                                    <p:anim calcmode="lin" valueType="num">
                                      <p:cBhvr additive="base">
                                        <p:cTn id="31" dur="500" fill="hold"/>
                                        <p:tgtEl>
                                          <p:spTgt spid="1197059">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9705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Date Placeholder 3"/>
          <p:cNvSpPr>
            <a:spLocks noGrp="1"/>
          </p:cNvSpPr>
          <p:nvPr>
            <p:ph type="dt" sz="quarter" idx="10"/>
          </p:nvPr>
        </p:nvSpPr>
        <p:spPr>
          <a:noFill/>
        </p:spPr>
        <p:txBody>
          <a:bodyPr/>
          <a:lstStyle/>
          <a:p>
            <a:fld id="{849CAF4A-24D3-49E6-830D-7FAA3E274F84}" type="datetime4">
              <a:rPr lang="en-US"/>
              <a:pPr/>
              <a:t>October 24, 2012</a:t>
            </a:fld>
            <a:endParaRPr lang="en-US"/>
          </a:p>
        </p:txBody>
      </p:sp>
      <p:sp>
        <p:nvSpPr>
          <p:cNvPr id="12291" name="Footer Placeholder 4"/>
          <p:cNvSpPr>
            <a:spLocks noGrp="1"/>
          </p:cNvSpPr>
          <p:nvPr>
            <p:ph type="ftr" sz="quarter" idx="11"/>
          </p:nvPr>
        </p:nvSpPr>
        <p:spPr>
          <a:noFill/>
        </p:spPr>
        <p:txBody>
          <a:bodyPr/>
          <a:lstStyle/>
          <a:p>
            <a:r>
              <a:rPr lang="en-US"/>
              <a:t>ADBS: Storage</a:t>
            </a:r>
          </a:p>
        </p:txBody>
      </p:sp>
      <p:sp>
        <p:nvSpPr>
          <p:cNvPr id="12292" name="Slide Number Placeholder 5"/>
          <p:cNvSpPr>
            <a:spLocks noGrp="1"/>
          </p:cNvSpPr>
          <p:nvPr>
            <p:ph type="sldNum" sz="quarter" idx="12"/>
          </p:nvPr>
        </p:nvSpPr>
        <p:spPr>
          <a:noFill/>
        </p:spPr>
        <p:txBody>
          <a:bodyPr/>
          <a:lstStyle/>
          <a:p>
            <a:fld id="{95E01AFB-F8CA-45F8-BF3D-F18CCC751E4C}" type="slidenum">
              <a:rPr lang="en-US"/>
              <a:pPr/>
              <a:t>6</a:t>
            </a:fld>
            <a:endParaRPr lang="en-US"/>
          </a:p>
        </p:txBody>
      </p:sp>
      <p:sp>
        <p:nvSpPr>
          <p:cNvPr id="12293" name="Rectangle 2"/>
          <p:cNvSpPr>
            <a:spLocks noGrp="1" noChangeArrowheads="1"/>
          </p:cNvSpPr>
          <p:nvPr>
            <p:ph type="title"/>
          </p:nvPr>
        </p:nvSpPr>
        <p:spPr>
          <a:xfrm>
            <a:off x="457200" y="274638"/>
            <a:ext cx="8229600" cy="715962"/>
          </a:xfrm>
        </p:spPr>
        <p:txBody>
          <a:bodyPr/>
          <a:lstStyle/>
          <a:p>
            <a:pPr eaLnBrk="1" hangingPunct="1"/>
            <a:r>
              <a:rPr lang="en-US" sz="3200" smtClean="0">
                <a:solidFill>
                  <a:schemeClr val="tx1"/>
                </a:solidFill>
              </a:rPr>
              <a:t>Signal Level Ordered Indexing</a:t>
            </a:r>
          </a:p>
        </p:txBody>
      </p:sp>
      <p:sp>
        <p:nvSpPr>
          <p:cNvPr id="1198083" name="Rectangle 3"/>
          <p:cNvSpPr>
            <a:spLocks noGrp="1" noChangeArrowheads="1"/>
          </p:cNvSpPr>
          <p:nvPr>
            <p:ph type="body" idx="1"/>
          </p:nvPr>
        </p:nvSpPr>
        <p:spPr>
          <a:xfrm>
            <a:off x="457200" y="1219200"/>
            <a:ext cx="8229600" cy="4906963"/>
          </a:xfrm>
        </p:spPr>
        <p:txBody>
          <a:bodyPr/>
          <a:lstStyle/>
          <a:p>
            <a:pPr algn="just" eaLnBrk="1" hangingPunct="1">
              <a:lnSpc>
                <a:spcPct val="80000"/>
              </a:lnSpc>
              <a:buClr>
                <a:schemeClr val="hlink"/>
              </a:buClr>
              <a:buFont typeface="Wingdings" pitchFamily="2" charset="2"/>
              <a:buChar char="Ø"/>
            </a:pPr>
            <a:r>
              <a:rPr lang="en-US" sz="1800" smtClean="0"/>
              <a:t>The idea behind an ordered index access structure is similar to that behind the index used in a textbook, which lists important terms at the end of the book in alphabetical order along with a list of page numbers where the term appears in the book. </a:t>
            </a:r>
          </a:p>
          <a:p>
            <a:pPr algn="just" eaLnBrk="1" hangingPunct="1">
              <a:lnSpc>
                <a:spcPct val="80000"/>
              </a:lnSpc>
              <a:buClr>
                <a:schemeClr val="hlink"/>
              </a:buClr>
              <a:buFont typeface="Wingdings" pitchFamily="2" charset="2"/>
              <a:buNone/>
            </a:pPr>
            <a:endParaRPr lang="en-US" sz="1800" smtClean="0"/>
          </a:p>
          <a:p>
            <a:pPr algn="just" eaLnBrk="1" hangingPunct="1">
              <a:lnSpc>
                <a:spcPct val="80000"/>
              </a:lnSpc>
              <a:buClr>
                <a:schemeClr val="hlink"/>
              </a:buClr>
              <a:buFont typeface="Wingdings" pitchFamily="2" charset="2"/>
              <a:buChar char="Ø"/>
            </a:pPr>
            <a:r>
              <a:rPr lang="en-US" sz="1800" smtClean="0"/>
              <a:t>We can search an index to find a list of addresses-page numbers in this case-and use these addresses to locate a term in the textbook by </a:t>
            </a:r>
            <a:r>
              <a:rPr lang="en-US" sz="1800" i="1" smtClean="0"/>
              <a:t>searching </a:t>
            </a:r>
            <a:r>
              <a:rPr lang="en-US" sz="1800" smtClean="0"/>
              <a:t>the specified pages. </a:t>
            </a:r>
          </a:p>
          <a:p>
            <a:pPr algn="just" eaLnBrk="1" hangingPunct="1">
              <a:lnSpc>
                <a:spcPct val="80000"/>
              </a:lnSpc>
              <a:buClr>
                <a:schemeClr val="hlink"/>
              </a:buClr>
              <a:buFont typeface="Wingdings" pitchFamily="2" charset="2"/>
              <a:buNone/>
            </a:pPr>
            <a:endParaRPr lang="en-US" sz="1800" smtClean="0"/>
          </a:p>
          <a:p>
            <a:pPr algn="just" eaLnBrk="1" hangingPunct="1">
              <a:lnSpc>
                <a:spcPct val="80000"/>
              </a:lnSpc>
              <a:buClr>
                <a:schemeClr val="hlink"/>
              </a:buClr>
              <a:buFont typeface="Wingdings" pitchFamily="2" charset="2"/>
              <a:buChar char="Ø"/>
            </a:pPr>
            <a:r>
              <a:rPr lang="en-US" sz="1800" smtClean="0"/>
              <a:t>The alternative, if no other guidance is given, would be to sift slowly through the whole textbook word by word to find the term we are interested in; this corresponds to doing a linear search on a file. </a:t>
            </a:r>
          </a:p>
          <a:p>
            <a:pPr algn="just" eaLnBrk="1" hangingPunct="1">
              <a:lnSpc>
                <a:spcPct val="80000"/>
              </a:lnSpc>
              <a:buClr>
                <a:schemeClr val="hlink"/>
              </a:buClr>
              <a:buFont typeface="Wingdings" pitchFamily="2" charset="2"/>
              <a:buNone/>
            </a:pPr>
            <a:endParaRPr lang="en-US" sz="1800" smtClean="0"/>
          </a:p>
          <a:p>
            <a:pPr algn="just" eaLnBrk="1" hangingPunct="1">
              <a:lnSpc>
                <a:spcPct val="80000"/>
              </a:lnSpc>
              <a:buClr>
                <a:schemeClr val="hlink"/>
              </a:buClr>
              <a:buFont typeface="Wingdings" pitchFamily="2" charset="2"/>
              <a:buChar char="Ø"/>
            </a:pPr>
            <a:r>
              <a:rPr lang="en-US" sz="1800" smtClean="0"/>
              <a:t>Of course, most books do have additional information, such as chapter and section titles, that can help us find a term without having to search through the whole book. </a:t>
            </a:r>
          </a:p>
          <a:p>
            <a:pPr algn="just" eaLnBrk="1" hangingPunct="1">
              <a:lnSpc>
                <a:spcPct val="80000"/>
              </a:lnSpc>
              <a:buClr>
                <a:schemeClr val="hlink"/>
              </a:buClr>
              <a:buFont typeface="Wingdings" pitchFamily="2" charset="2"/>
              <a:buNone/>
            </a:pPr>
            <a:endParaRPr lang="en-US" sz="1800" smtClean="0"/>
          </a:p>
          <a:p>
            <a:pPr algn="just" eaLnBrk="1" hangingPunct="1">
              <a:lnSpc>
                <a:spcPct val="80000"/>
              </a:lnSpc>
              <a:buClr>
                <a:schemeClr val="hlink"/>
              </a:buClr>
              <a:buFont typeface="Wingdings" pitchFamily="2" charset="2"/>
              <a:buChar char="Ø"/>
            </a:pPr>
            <a:r>
              <a:rPr lang="en-US" sz="1800" smtClean="0"/>
              <a:t>However, the index is the only exact indication of where each term occurs in the book.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98083">
                                            <p:txEl>
                                              <p:pRg st="0" end="0"/>
                                            </p:txEl>
                                          </p:spTgt>
                                        </p:tgtEl>
                                        <p:attrNameLst>
                                          <p:attrName>style.visibility</p:attrName>
                                        </p:attrNameLst>
                                      </p:cBhvr>
                                      <p:to>
                                        <p:strVal val="visible"/>
                                      </p:to>
                                    </p:set>
                                    <p:anim calcmode="lin" valueType="num">
                                      <p:cBhvr additive="base">
                                        <p:cTn id="7" dur="500" fill="hold"/>
                                        <p:tgtEl>
                                          <p:spTgt spid="119808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9808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98083">
                                            <p:txEl>
                                              <p:pRg st="2" end="2"/>
                                            </p:txEl>
                                          </p:spTgt>
                                        </p:tgtEl>
                                        <p:attrNameLst>
                                          <p:attrName>style.visibility</p:attrName>
                                        </p:attrNameLst>
                                      </p:cBhvr>
                                      <p:to>
                                        <p:strVal val="visible"/>
                                      </p:to>
                                    </p:set>
                                    <p:anim calcmode="lin" valueType="num">
                                      <p:cBhvr additive="base">
                                        <p:cTn id="13" dur="500" fill="hold"/>
                                        <p:tgtEl>
                                          <p:spTgt spid="119808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9808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98083">
                                            <p:txEl>
                                              <p:pRg st="4" end="4"/>
                                            </p:txEl>
                                          </p:spTgt>
                                        </p:tgtEl>
                                        <p:attrNameLst>
                                          <p:attrName>style.visibility</p:attrName>
                                        </p:attrNameLst>
                                      </p:cBhvr>
                                      <p:to>
                                        <p:strVal val="visible"/>
                                      </p:to>
                                    </p:set>
                                    <p:anim calcmode="lin" valueType="num">
                                      <p:cBhvr additive="base">
                                        <p:cTn id="19" dur="500" fill="hold"/>
                                        <p:tgtEl>
                                          <p:spTgt spid="119808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9808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98083">
                                            <p:txEl>
                                              <p:pRg st="6" end="6"/>
                                            </p:txEl>
                                          </p:spTgt>
                                        </p:tgtEl>
                                        <p:attrNameLst>
                                          <p:attrName>style.visibility</p:attrName>
                                        </p:attrNameLst>
                                      </p:cBhvr>
                                      <p:to>
                                        <p:strVal val="visible"/>
                                      </p:to>
                                    </p:set>
                                    <p:anim calcmode="lin" valueType="num">
                                      <p:cBhvr additive="base">
                                        <p:cTn id="25" dur="500" fill="hold"/>
                                        <p:tgtEl>
                                          <p:spTgt spid="119808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9808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98083">
                                            <p:txEl>
                                              <p:pRg st="8" end="8"/>
                                            </p:txEl>
                                          </p:spTgt>
                                        </p:tgtEl>
                                        <p:attrNameLst>
                                          <p:attrName>style.visibility</p:attrName>
                                        </p:attrNameLst>
                                      </p:cBhvr>
                                      <p:to>
                                        <p:strVal val="visible"/>
                                      </p:to>
                                    </p:set>
                                    <p:anim calcmode="lin" valueType="num">
                                      <p:cBhvr additive="base">
                                        <p:cTn id="31" dur="500" fill="hold"/>
                                        <p:tgtEl>
                                          <p:spTgt spid="119808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9808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3"/>
          <p:cNvSpPr>
            <a:spLocks noGrp="1"/>
          </p:cNvSpPr>
          <p:nvPr>
            <p:ph type="dt" sz="quarter" idx="10"/>
          </p:nvPr>
        </p:nvSpPr>
        <p:spPr>
          <a:noFill/>
        </p:spPr>
        <p:txBody>
          <a:bodyPr/>
          <a:lstStyle/>
          <a:p>
            <a:fld id="{7B669EED-20D2-4681-9772-DAAA29D93651}" type="datetime4">
              <a:rPr lang="en-US"/>
              <a:pPr/>
              <a:t>October 24, 2012</a:t>
            </a:fld>
            <a:endParaRPr lang="en-US"/>
          </a:p>
        </p:txBody>
      </p:sp>
      <p:sp>
        <p:nvSpPr>
          <p:cNvPr id="13315" name="Footer Placeholder 4"/>
          <p:cNvSpPr>
            <a:spLocks noGrp="1"/>
          </p:cNvSpPr>
          <p:nvPr>
            <p:ph type="ftr" sz="quarter" idx="11"/>
          </p:nvPr>
        </p:nvSpPr>
        <p:spPr>
          <a:noFill/>
        </p:spPr>
        <p:txBody>
          <a:bodyPr/>
          <a:lstStyle/>
          <a:p>
            <a:r>
              <a:rPr lang="en-US"/>
              <a:t>ADBS: Storage</a:t>
            </a:r>
          </a:p>
        </p:txBody>
      </p:sp>
      <p:sp>
        <p:nvSpPr>
          <p:cNvPr id="13316" name="Slide Number Placeholder 5"/>
          <p:cNvSpPr>
            <a:spLocks noGrp="1"/>
          </p:cNvSpPr>
          <p:nvPr>
            <p:ph type="sldNum" sz="quarter" idx="12"/>
          </p:nvPr>
        </p:nvSpPr>
        <p:spPr>
          <a:noFill/>
        </p:spPr>
        <p:txBody>
          <a:bodyPr/>
          <a:lstStyle/>
          <a:p>
            <a:fld id="{7E3CB8F0-3FC1-4F8C-9627-A05313DD4167}" type="slidenum">
              <a:rPr lang="en-US"/>
              <a:pPr/>
              <a:t>7</a:t>
            </a:fld>
            <a:endParaRPr lang="en-US"/>
          </a:p>
        </p:txBody>
      </p:sp>
      <p:sp>
        <p:nvSpPr>
          <p:cNvPr id="13317" name="Rectangle 2"/>
          <p:cNvSpPr>
            <a:spLocks noGrp="1" noChangeArrowheads="1"/>
          </p:cNvSpPr>
          <p:nvPr>
            <p:ph type="title"/>
          </p:nvPr>
        </p:nvSpPr>
        <p:spPr>
          <a:xfrm>
            <a:off x="457200" y="274638"/>
            <a:ext cx="8229600" cy="792162"/>
          </a:xfrm>
        </p:spPr>
        <p:txBody>
          <a:bodyPr/>
          <a:lstStyle/>
          <a:p>
            <a:pPr eaLnBrk="1" hangingPunct="1"/>
            <a:r>
              <a:rPr lang="en-US" sz="3200" smtClean="0"/>
              <a:t>Signal Level Ordered Indexing</a:t>
            </a:r>
          </a:p>
        </p:txBody>
      </p:sp>
      <p:sp>
        <p:nvSpPr>
          <p:cNvPr id="1199107" name="Rectangle 3"/>
          <p:cNvSpPr>
            <a:spLocks noGrp="1" noChangeArrowheads="1"/>
          </p:cNvSpPr>
          <p:nvPr>
            <p:ph type="body" idx="1"/>
          </p:nvPr>
        </p:nvSpPr>
        <p:spPr>
          <a:xfrm>
            <a:off x="457200" y="1295400"/>
            <a:ext cx="8229600" cy="4830763"/>
          </a:xfrm>
        </p:spPr>
        <p:txBody>
          <a:bodyPr/>
          <a:lstStyle/>
          <a:p>
            <a:pPr algn="just" eaLnBrk="1" hangingPunct="1">
              <a:lnSpc>
                <a:spcPct val="80000"/>
              </a:lnSpc>
              <a:buClr>
                <a:schemeClr val="hlink"/>
              </a:buClr>
              <a:buFont typeface="Wingdings" pitchFamily="2" charset="2"/>
              <a:buChar char="Ø"/>
            </a:pPr>
            <a:r>
              <a:rPr lang="en-US" sz="2000" smtClean="0"/>
              <a:t>For a file with a given record structure consisting of several fields (or attributes), an index access structure is usually defined on a single field of a file, called an indexing field (or indexing attribute). </a:t>
            </a:r>
          </a:p>
          <a:p>
            <a:pPr algn="just" eaLnBrk="1" hangingPunct="1">
              <a:lnSpc>
                <a:spcPct val="80000"/>
              </a:lnSpc>
              <a:buClr>
                <a:schemeClr val="hlink"/>
              </a:buClr>
              <a:buFont typeface="Wingdings" pitchFamily="2" charset="2"/>
              <a:buNone/>
            </a:pPr>
            <a:endParaRPr lang="en-US" sz="2000" smtClean="0"/>
          </a:p>
          <a:p>
            <a:pPr algn="just" eaLnBrk="1" hangingPunct="1">
              <a:lnSpc>
                <a:spcPct val="80000"/>
              </a:lnSpc>
              <a:buClr>
                <a:schemeClr val="hlink"/>
              </a:buClr>
              <a:buFont typeface="Wingdings" pitchFamily="2" charset="2"/>
              <a:buChar char="Ø"/>
            </a:pPr>
            <a:r>
              <a:rPr lang="en-US" sz="2000" smtClean="0"/>
              <a:t>The index typically stores each value of the index field along with a list of pointers to all disk blocks that contain records with that field value. </a:t>
            </a:r>
          </a:p>
          <a:p>
            <a:pPr algn="just" eaLnBrk="1" hangingPunct="1">
              <a:lnSpc>
                <a:spcPct val="80000"/>
              </a:lnSpc>
              <a:buClr>
                <a:schemeClr val="hlink"/>
              </a:buClr>
              <a:buFont typeface="Wingdings" pitchFamily="2" charset="2"/>
              <a:buNone/>
            </a:pPr>
            <a:endParaRPr lang="en-US" sz="2000" smtClean="0"/>
          </a:p>
          <a:p>
            <a:pPr algn="just" eaLnBrk="1" hangingPunct="1">
              <a:lnSpc>
                <a:spcPct val="80000"/>
              </a:lnSpc>
              <a:buClr>
                <a:schemeClr val="hlink"/>
              </a:buClr>
              <a:buFont typeface="Wingdings" pitchFamily="2" charset="2"/>
              <a:buChar char="Ø"/>
            </a:pPr>
            <a:r>
              <a:rPr lang="en-US" sz="2000" smtClean="0"/>
              <a:t>The values in the index are </a:t>
            </a:r>
            <a:r>
              <a:rPr lang="en-US" sz="2000" i="1" smtClean="0"/>
              <a:t>ordered </a:t>
            </a:r>
            <a:r>
              <a:rPr lang="en-US" sz="2000" smtClean="0"/>
              <a:t>so that we can do a binary search on the index. </a:t>
            </a:r>
          </a:p>
          <a:p>
            <a:pPr algn="just" eaLnBrk="1" hangingPunct="1">
              <a:lnSpc>
                <a:spcPct val="80000"/>
              </a:lnSpc>
              <a:buClr>
                <a:schemeClr val="hlink"/>
              </a:buClr>
              <a:buFont typeface="Wingdings" pitchFamily="2" charset="2"/>
              <a:buNone/>
            </a:pPr>
            <a:endParaRPr lang="en-US" sz="2000" smtClean="0"/>
          </a:p>
          <a:p>
            <a:pPr algn="just" eaLnBrk="1" hangingPunct="1">
              <a:lnSpc>
                <a:spcPct val="80000"/>
              </a:lnSpc>
              <a:buClr>
                <a:schemeClr val="hlink"/>
              </a:buClr>
              <a:buFont typeface="Wingdings" pitchFamily="2" charset="2"/>
              <a:buChar char="Ø"/>
            </a:pPr>
            <a:r>
              <a:rPr lang="en-US" sz="2000" smtClean="0"/>
              <a:t>The index file is much smaller than the data file, so searching the index using a binary search is reasonably efficient. </a:t>
            </a:r>
          </a:p>
          <a:p>
            <a:pPr algn="just" eaLnBrk="1" hangingPunct="1">
              <a:lnSpc>
                <a:spcPct val="80000"/>
              </a:lnSpc>
              <a:buClr>
                <a:schemeClr val="hlink"/>
              </a:buClr>
              <a:buFont typeface="Wingdings" pitchFamily="2" charset="2"/>
              <a:buNone/>
            </a:pPr>
            <a:endParaRPr lang="en-US" sz="2000" smtClean="0"/>
          </a:p>
          <a:p>
            <a:pPr algn="just" eaLnBrk="1" hangingPunct="1">
              <a:lnSpc>
                <a:spcPct val="80000"/>
              </a:lnSpc>
              <a:buClr>
                <a:schemeClr val="hlink"/>
              </a:buClr>
              <a:buFont typeface="Wingdings" pitchFamily="2" charset="2"/>
              <a:buChar char="Ø"/>
            </a:pPr>
            <a:r>
              <a:rPr lang="en-US" sz="2000" smtClean="0"/>
              <a:t>Multilevel indexing (see Section 14.2) does away with the need for a binary search at the expense of creating indexes to the index itself.</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99107">
                                            <p:txEl>
                                              <p:pRg st="0" end="0"/>
                                            </p:txEl>
                                          </p:spTgt>
                                        </p:tgtEl>
                                        <p:attrNameLst>
                                          <p:attrName>style.visibility</p:attrName>
                                        </p:attrNameLst>
                                      </p:cBhvr>
                                      <p:to>
                                        <p:strVal val="visible"/>
                                      </p:to>
                                    </p:set>
                                    <p:anim calcmode="lin" valueType="num">
                                      <p:cBhvr additive="base">
                                        <p:cTn id="7" dur="500" fill="hold"/>
                                        <p:tgtEl>
                                          <p:spTgt spid="11991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9910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99107">
                                            <p:txEl>
                                              <p:pRg st="2" end="2"/>
                                            </p:txEl>
                                          </p:spTgt>
                                        </p:tgtEl>
                                        <p:attrNameLst>
                                          <p:attrName>style.visibility</p:attrName>
                                        </p:attrNameLst>
                                      </p:cBhvr>
                                      <p:to>
                                        <p:strVal val="visible"/>
                                      </p:to>
                                    </p:set>
                                    <p:anim calcmode="lin" valueType="num">
                                      <p:cBhvr additive="base">
                                        <p:cTn id="13" dur="500" fill="hold"/>
                                        <p:tgtEl>
                                          <p:spTgt spid="119910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9910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99107">
                                            <p:txEl>
                                              <p:pRg st="4" end="4"/>
                                            </p:txEl>
                                          </p:spTgt>
                                        </p:tgtEl>
                                        <p:attrNameLst>
                                          <p:attrName>style.visibility</p:attrName>
                                        </p:attrNameLst>
                                      </p:cBhvr>
                                      <p:to>
                                        <p:strVal val="visible"/>
                                      </p:to>
                                    </p:set>
                                    <p:anim calcmode="lin" valueType="num">
                                      <p:cBhvr additive="base">
                                        <p:cTn id="19" dur="500" fill="hold"/>
                                        <p:tgtEl>
                                          <p:spTgt spid="1199107">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9910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99107">
                                            <p:txEl>
                                              <p:pRg st="6" end="6"/>
                                            </p:txEl>
                                          </p:spTgt>
                                        </p:tgtEl>
                                        <p:attrNameLst>
                                          <p:attrName>style.visibility</p:attrName>
                                        </p:attrNameLst>
                                      </p:cBhvr>
                                      <p:to>
                                        <p:strVal val="visible"/>
                                      </p:to>
                                    </p:set>
                                    <p:anim calcmode="lin" valueType="num">
                                      <p:cBhvr additive="base">
                                        <p:cTn id="25" dur="500" fill="hold"/>
                                        <p:tgtEl>
                                          <p:spTgt spid="1199107">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9910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99107">
                                            <p:txEl>
                                              <p:pRg st="8" end="8"/>
                                            </p:txEl>
                                          </p:spTgt>
                                        </p:tgtEl>
                                        <p:attrNameLst>
                                          <p:attrName>style.visibility</p:attrName>
                                        </p:attrNameLst>
                                      </p:cBhvr>
                                      <p:to>
                                        <p:strVal val="visible"/>
                                      </p:to>
                                    </p:set>
                                    <p:anim calcmode="lin" valueType="num">
                                      <p:cBhvr additive="base">
                                        <p:cTn id="31" dur="500" fill="hold"/>
                                        <p:tgtEl>
                                          <p:spTgt spid="1199107">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99107">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Date Placeholder 3"/>
          <p:cNvSpPr>
            <a:spLocks noGrp="1"/>
          </p:cNvSpPr>
          <p:nvPr>
            <p:ph type="dt" sz="quarter" idx="10"/>
          </p:nvPr>
        </p:nvSpPr>
        <p:spPr>
          <a:noFill/>
        </p:spPr>
        <p:txBody>
          <a:bodyPr/>
          <a:lstStyle/>
          <a:p>
            <a:fld id="{DDDCFA0E-CEE2-4181-A0DB-B7533E006E3C}" type="datetime4">
              <a:rPr lang="en-US"/>
              <a:pPr/>
              <a:t>October 24, 2012</a:t>
            </a:fld>
            <a:endParaRPr lang="en-US"/>
          </a:p>
        </p:txBody>
      </p:sp>
      <p:sp>
        <p:nvSpPr>
          <p:cNvPr id="14339" name="Footer Placeholder 4"/>
          <p:cNvSpPr>
            <a:spLocks noGrp="1"/>
          </p:cNvSpPr>
          <p:nvPr>
            <p:ph type="ftr" sz="quarter" idx="11"/>
          </p:nvPr>
        </p:nvSpPr>
        <p:spPr>
          <a:noFill/>
        </p:spPr>
        <p:txBody>
          <a:bodyPr/>
          <a:lstStyle/>
          <a:p>
            <a:r>
              <a:rPr lang="en-US"/>
              <a:t>ADBS: Storage</a:t>
            </a:r>
          </a:p>
        </p:txBody>
      </p:sp>
      <p:sp>
        <p:nvSpPr>
          <p:cNvPr id="14340" name="Slide Number Placeholder 5"/>
          <p:cNvSpPr>
            <a:spLocks noGrp="1"/>
          </p:cNvSpPr>
          <p:nvPr>
            <p:ph type="sldNum" sz="quarter" idx="12"/>
          </p:nvPr>
        </p:nvSpPr>
        <p:spPr>
          <a:noFill/>
        </p:spPr>
        <p:txBody>
          <a:bodyPr/>
          <a:lstStyle/>
          <a:p>
            <a:fld id="{6CC79E61-8291-4007-9791-55F0FE56A81E}" type="slidenum">
              <a:rPr lang="en-US"/>
              <a:pPr/>
              <a:t>8</a:t>
            </a:fld>
            <a:endParaRPr lang="en-US"/>
          </a:p>
        </p:txBody>
      </p:sp>
      <p:sp>
        <p:nvSpPr>
          <p:cNvPr id="14341" name="Rectangle 2"/>
          <p:cNvSpPr>
            <a:spLocks noGrp="1" noChangeArrowheads="1"/>
          </p:cNvSpPr>
          <p:nvPr>
            <p:ph type="title"/>
          </p:nvPr>
        </p:nvSpPr>
        <p:spPr>
          <a:xfrm>
            <a:off x="457200" y="304800"/>
            <a:ext cx="8229600" cy="838200"/>
          </a:xfrm>
        </p:spPr>
        <p:txBody>
          <a:bodyPr/>
          <a:lstStyle/>
          <a:p>
            <a:pPr eaLnBrk="1" hangingPunct="1"/>
            <a:r>
              <a:rPr lang="en-US" sz="2800" smtClean="0"/>
              <a:t>Signal Level Ordered Indexing</a:t>
            </a:r>
            <a:br>
              <a:rPr lang="en-US" sz="2800" smtClean="0"/>
            </a:br>
            <a:r>
              <a:rPr lang="en-US" sz="1400" smtClean="0"/>
              <a:t>There are several types of ordered indexes.</a:t>
            </a:r>
            <a:br>
              <a:rPr lang="en-US" sz="1400" smtClean="0"/>
            </a:br>
            <a:r>
              <a:rPr lang="en-US" sz="1400" smtClean="0"/>
              <a:t/>
            </a:r>
            <a:br>
              <a:rPr lang="en-US" sz="1400" smtClean="0"/>
            </a:br>
            <a:endParaRPr lang="en-US" sz="1400" smtClean="0"/>
          </a:p>
        </p:txBody>
      </p:sp>
      <p:sp>
        <p:nvSpPr>
          <p:cNvPr id="1200131" name="Rectangle 3"/>
          <p:cNvSpPr>
            <a:spLocks noGrp="1" noChangeArrowheads="1"/>
          </p:cNvSpPr>
          <p:nvPr>
            <p:ph type="body" idx="1"/>
          </p:nvPr>
        </p:nvSpPr>
        <p:spPr>
          <a:xfrm>
            <a:off x="457200" y="1066800"/>
            <a:ext cx="8305800" cy="5638800"/>
          </a:xfrm>
        </p:spPr>
        <p:txBody>
          <a:bodyPr/>
          <a:lstStyle/>
          <a:p>
            <a:pPr algn="just" eaLnBrk="1" hangingPunct="1">
              <a:lnSpc>
                <a:spcPct val="80000"/>
              </a:lnSpc>
              <a:buClr>
                <a:schemeClr val="hlink"/>
              </a:buClr>
              <a:buFont typeface="Wingdings" pitchFamily="2" charset="2"/>
              <a:buChar char="Ø"/>
            </a:pPr>
            <a:r>
              <a:rPr lang="en-US" sz="1800" smtClean="0"/>
              <a:t>A primary index is specified on the </a:t>
            </a:r>
            <a:r>
              <a:rPr lang="en-US" sz="1800" i="1" smtClean="0"/>
              <a:t>ordering key field </a:t>
            </a:r>
            <a:r>
              <a:rPr lang="en-US" sz="1800" smtClean="0"/>
              <a:t>of an ordered file of records. </a:t>
            </a:r>
          </a:p>
          <a:p>
            <a:pPr algn="just" eaLnBrk="1" hangingPunct="1">
              <a:lnSpc>
                <a:spcPct val="80000"/>
              </a:lnSpc>
              <a:buClr>
                <a:schemeClr val="hlink"/>
              </a:buClr>
              <a:buFont typeface="Wingdings" pitchFamily="2" charset="2"/>
              <a:buNone/>
            </a:pPr>
            <a:endParaRPr lang="en-US" sz="1800" smtClean="0"/>
          </a:p>
          <a:p>
            <a:pPr algn="just" eaLnBrk="1" hangingPunct="1">
              <a:lnSpc>
                <a:spcPct val="80000"/>
              </a:lnSpc>
              <a:buClr>
                <a:schemeClr val="hlink"/>
              </a:buClr>
              <a:buFont typeface="Wingdings" pitchFamily="2" charset="2"/>
              <a:buChar char="Ø"/>
            </a:pPr>
            <a:r>
              <a:rPr lang="en-US" sz="1800" smtClean="0"/>
              <a:t>Recall from Section 13.7 that an ordering key field is used to </a:t>
            </a:r>
            <a:r>
              <a:rPr lang="en-US" sz="1800" i="1" smtClean="0"/>
              <a:t>physically order </a:t>
            </a:r>
            <a:r>
              <a:rPr lang="en-US" sz="1800" smtClean="0"/>
              <a:t>the file records on disk, and every record has a </a:t>
            </a:r>
            <a:r>
              <a:rPr lang="en-US" sz="1800" i="1" smtClean="0"/>
              <a:t>unique value </a:t>
            </a:r>
            <a:r>
              <a:rPr lang="en-US" sz="1800" smtClean="0"/>
              <a:t>for that field. </a:t>
            </a:r>
          </a:p>
          <a:p>
            <a:pPr algn="just" eaLnBrk="1" hangingPunct="1">
              <a:lnSpc>
                <a:spcPct val="80000"/>
              </a:lnSpc>
              <a:buClr>
                <a:schemeClr val="hlink"/>
              </a:buClr>
              <a:buFont typeface="Wingdings" pitchFamily="2" charset="2"/>
              <a:buNone/>
            </a:pPr>
            <a:endParaRPr lang="en-US" sz="1800" smtClean="0"/>
          </a:p>
          <a:p>
            <a:pPr algn="just" eaLnBrk="1" hangingPunct="1">
              <a:lnSpc>
                <a:spcPct val="80000"/>
              </a:lnSpc>
              <a:buClr>
                <a:schemeClr val="hlink"/>
              </a:buClr>
              <a:buFont typeface="Wingdings" pitchFamily="2" charset="2"/>
              <a:buChar char="Ø"/>
            </a:pPr>
            <a:r>
              <a:rPr lang="en-US" sz="1800" smtClean="0"/>
              <a:t>If the ordering field is not a key field-that is, if numerous records in the file can have the same value for the ordering field-another type of index, called a clustering index, can be used. </a:t>
            </a:r>
          </a:p>
          <a:p>
            <a:pPr algn="just" eaLnBrk="1" hangingPunct="1">
              <a:lnSpc>
                <a:spcPct val="80000"/>
              </a:lnSpc>
              <a:buClr>
                <a:schemeClr val="hlink"/>
              </a:buClr>
              <a:buFont typeface="Wingdings" pitchFamily="2" charset="2"/>
              <a:buNone/>
            </a:pPr>
            <a:endParaRPr lang="en-US" sz="1800" smtClean="0"/>
          </a:p>
          <a:p>
            <a:pPr algn="just" eaLnBrk="1" hangingPunct="1">
              <a:lnSpc>
                <a:spcPct val="80000"/>
              </a:lnSpc>
              <a:buClr>
                <a:schemeClr val="hlink"/>
              </a:buClr>
              <a:buFont typeface="Wingdings" pitchFamily="2" charset="2"/>
              <a:buChar char="Ø"/>
            </a:pPr>
            <a:r>
              <a:rPr lang="en-US" sz="1800" smtClean="0"/>
              <a:t>Notice that a file can have at most one physical ordering field, so it can have at most one primary index or one clustering index, </a:t>
            </a:r>
            <a:r>
              <a:rPr lang="en-US" sz="1800" i="1" smtClean="0"/>
              <a:t>but not both. </a:t>
            </a:r>
          </a:p>
          <a:p>
            <a:pPr algn="just" eaLnBrk="1" hangingPunct="1">
              <a:lnSpc>
                <a:spcPct val="80000"/>
              </a:lnSpc>
              <a:buClr>
                <a:schemeClr val="hlink"/>
              </a:buClr>
              <a:buFont typeface="Wingdings" pitchFamily="2" charset="2"/>
              <a:buNone/>
            </a:pPr>
            <a:endParaRPr lang="en-US" sz="1800" i="1" smtClean="0"/>
          </a:p>
          <a:p>
            <a:pPr algn="just" eaLnBrk="1" hangingPunct="1">
              <a:lnSpc>
                <a:spcPct val="80000"/>
              </a:lnSpc>
              <a:buClr>
                <a:schemeClr val="hlink"/>
              </a:buClr>
              <a:buFont typeface="Wingdings" pitchFamily="2" charset="2"/>
              <a:buChar char="Ø"/>
            </a:pPr>
            <a:r>
              <a:rPr lang="en-US" sz="1800" smtClean="0"/>
              <a:t>A third type of index, called a secondary index, can be specified on any </a:t>
            </a:r>
            <a:r>
              <a:rPr lang="en-US" sz="1800" i="1" smtClean="0"/>
              <a:t>nonordering </a:t>
            </a:r>
            <a:r>
              <a:rPr lang="en-US" sz="1800" smtClean="0"/>
              <a:t>field of a file. </a:t>
            </a:r>
          </a:p>
          <a:p>
            <a:pPr algn="just" eaLnBrk="1" hangingPunct="1">
              <a:lnSpc>
                <a:spcPct val="80000"/>
              </a:lnSpc>
              <a:buClr>
                <a:schemeClr val="hlink"/>
              </a:buClr>
              <a:buFont typeface="Wingdings" pitchFamily="2" charset="2"/>
              <a:buNone/>
            </a:pPr>
            <a:endParaRPr lang="en-US" sz="1800" smtClean="0"/>
          </a:p>
          <a:p>
            <a:pPr algn="just" eaLnBrk="1" hangingPunct="1">
              <a:lnSpc>
                <a:spcPct val="80000"/>
              </a:lnSpc>
              <a:buClr>
                <a:schemeClr val="hlink"/>
              </a:buClr>
              <a:buFont typeface="Wingdings" pitchFamily="2" charset="2"/>
              <a:buChar char="Ø"/>
            </a:pPr>
            <a:r>
              <a:rPr lang="en-US" sz="1800" smtClean="0"/>
              <a:t>A file can have several secondary indexes in addition to its primary access method. In the next three subsections we discuss these three types of single-level indexes.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00131">
                                            <p:txEl>
                                              <p:pRg st="0" end="0"/>
                                            </p:txEl>
                                          </p:spTgt>
                                        </p:tgtEl>
                                        <p:attrNameLst>
                                          <p:attrName>style.visibility</p:attrName>
                                        </p:attrNameLst>
                                      </p:cBhvr>
                                      <p:to>
                                        <p:strVal val="visible"/>
                                      </p:to>
                                    </p:set>
                                    <p:anim calcmode="lin" valueType="num">
                                      <p:cBhvr additive="base">
                                        <p:cTn id="7" dur="500" fill="hold"/>
                                        <p:tgtEl>
                                          <p:spTgt spid="12001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001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00131">
                                            <p:txEl>
                                              <p:pRg st="2" end="2"/>
                                            </p:txEl>
                                          </p:spTgt>
                                        </p:tgtEl>
                                        <p:attrNameLst>
                                          <p:attrName>style.visibility</p:attrName>
                                        </p:attrNameLst>
                                      </p:cBhvr>
                                      <p:to>
                                        <p:strVal val="visible"/>
                                      </p:to>
                                    </p:set>
                                    <p:anim calcmode="lin" valueType="num">
                                      <p:cBhvr additive="base">
                                        <p:cTn id="13" dur="500" fill="hold"/>
                                        <p:tgtEl>
                                          <p:spTgt spid="120013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001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00131">
                                            <p:txEl>
                                              <p:pRg st="4" end="4"/>
                                            </p:txEl>
                                          </p:spTgt>
                                        </p:tgtEl>
                                        <p:attrNameLst>
                                          <p:attrName>style.visibility</p:attrName>
                                        </p:attrNameLst>
                                      </p:cBhvr>
                                      <p:to>
                                        <p:strVal val="visible"/>
                                      </p:to>
                                    </p:set>
                                    <p:anim calcmode="lin" valueType="num">
                                      <p:cBhvr additive="base">
                                        <p:cTn id="19" dur="500" fill="hold"/>
                                        <p:tgtEl>
                                          <p:spTgt spid="1200131">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0013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00131">
                                            <p:txEl>
                                              <p:pRg st="6" end="6"/>
                                            </p:txEl>
                                          </p:spTgt>
                                        </p:tgtEl>
                                        <p:attrNameLst>
                                          <p:attrName>style.visibility</p:attrName>
                                        </p:attrNameLst>
                                      </p:cBhvr>
                                      <p:to>
                                        <p:strVal val="visible"/>
                                      </p:to>
                                    </p:set>
                                    <p:anim calcmode="lin" valueType="num">
                                      <p:cBhvr additive="base">
                                        <p:cTn id="25" dur="500" fill="hold"/>
                                        <p:tgtEl>
                                          <p:spTgt spid="1200131">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0013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00131">
                                            <p:txEl>
                                              <p:pRg st="8" end="8"/>
                                            </p:txEl>
                                          </p:spTgt>
                                        </p:tgtEl>
                                        <p:attrNameLst>
                                          <p:attrName>style.visibility</p:attrName>
                                        </p:attrNameLst>
                                      </p:cBhvr>
                                      <p:to>
                                        <p:strVal val="visible"/>
                                      </p:to>
                                    </p:set>
                                    <p:anim calcmode="lin" valueType="num">
                                      <p:cBhvr additive="base">
                                        <p:cTn id="31" dur="500" fill="hold"/>
                                        <p:tgtEl>
                                          <p:spTgt spid="1200131">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0013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00131">
                                            <p:txEl>
                                              <p:pRg st="10" end="10"/>
                                            </p:txEl>
                                          </p:spTgt>
                                        </p:tgtEl>
                                        <p:attrNameLst>
                                          <p:attrName>style.visibility</p:attrName>
                                        </p:attrNameLst>
                                      </p:cBhvr>
                                      <p:to>
                                        <p:strVal val="visible"/>
                                      </p:to>
                                    </p:set>
                                    <p:anim calcmode="lin" valueType="num">
                                      <p:cBhvr additive="base">
                                        <p:cTn id="37" dur="500" fill="hold"/>
                                        <p:tgtEl>
                                          <p:spTgt spid="1200131">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00131">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Date Placeholder 3"/>
          <p:cNvSpPr>
            <a:spLocks noGrp="1"/>
          </p:cNvSpPr>
          <p:nvPr>
            <p:ph type="dt" sz="quarter" idx="10"/>
          </p:nvPr>
        </p:nvSpPr>
        <p:spPr>
          <a:noFill/>
        </p:spPr>
        <p:txBody>
          <a:bodyPr/>
          <a:lstStyle/>
          <a:p>
            <a:fld id="{02CAEBE2-2B6D-4D59-AF23-4A32B646D5E3}" type="datetime4">
              <a:rPr lang="en-US"/>
              <a:pPr/>
              <a:t>October 24, 2012</a:t>
            </a:fld>
            <a:endParaRPr lang="en-US"/>
          </a:p>
        </p:txBody>
      </p:sp>
      <p:sp>
        <p:nvSpPr>
          <p:cNvPr id="15363" name="Footer Placeholder 4"/>
          <p:cNvSpPr>
            <a:spLocks noGrp="1"/>
          </p:cNvSpPr>
          <p:nvPr>
            <p:ph type="ftr" sz="quarter" idx="11"/>
          </p:nvPr>
        </p:nvSpPr>
        <p:spPr>
          <a:noFill/>
        </p:spPr>
        <p:txBody>
          <a:bodyPr/>
          <a:lstStyle/>
          <a:p>
            <a:r>
              <a:rPr lang="en-US"/>
              <a:t>ADBS: Storage</a:t>
            </a:r>
          </a:p>
        </p:txBody>
      </p:sp>
      <p:sp>
        <p:nvSpPr>
          <p:cNvPr id="15364" name="Slide Number Placeholder 5"/>
          <p:cNvSpPr>
            <a:spLocks noGrp="1"/>
          </p:cNvSpPr>
          <p:nvPr>
            <p:ph type="sldNum" sz="quarter" idx="12"/>
          </p:nvPr>
        </p:nvSpPr>
        <p:spPr>
          <a:noFill/>
        </p:spPr>
        <p:txBody>
          <a:bodyPr/>
          <a:lstStyle/>
          <a:p>
            <a:fld id="{27FCA682-C0A8-4C89-B933-36DF70DACDCD}" type="slidenum">
              <a:rPr lang="en-US"/>
              <a:pPr/>
              <a:t>9</a:t>
            </a:fld>
            <a:endParaRPr lang="en-US"/>
          </a:p>
        </p:txBody>
      </p:sp>
      <p:sp>
        <p:nvSpPr>
          <p:cNvPr id="15365" name="Rectangle 2"/>
          <p:cNvSpPr>
            <a:spLocks noGrp="1" noChangeArrowheads="1"/>
          </p:cNvSpPr>
          <p:nvPr>
            <p:ph type="title"/>
          </p:nvPr>
        </p:nvSpPr>
        <p:spPr>
          <a:xfrm>
            <a:off x="457200" y="274638"/>
            <a:ext cx="8229600" cy="792162"/>
          </a:xfrm>
        </p:spPr>
        <p:txBody>
          <a:bodyPr/>
          <a:lstStyle/>
          <a:p>
            <a:pPr eaLnBrk="1" hangingPunct="1"/>
            <a:r>
              <a:rPr lang="en-US" sz="3200" smtClean="0"/>
              <a:t>Primary Index</a:t>
            </a:r>
          </a:p>
        </p:txBody>
      </p:sp>
      <p:sp>
        <p:nvSpPr>
          <p:cNvPr id="1201155" name="Rectangle 3"/>
          <p:cNvSpPr>
            <a:spLocks noGrp="1" noChangeArrowheads="1"/>
          </p:cNvSpPr>
          <p:nvPr>
            <p:ph type="body" idx="1"/>
          </p:nvPr>
        </p:nvSpPr>
        <p:spPr>
          <a:xfrm>
            <a:off x="457200" y="1219200"/>
            <a:ext cx="8229600" cy="4906963"/>
          </a:xfrm>
        </p:spPr>
        <p:txBody>
          <a:bodyPr/>
          <a:lstStyle/>
          <a:p>
            <a:pPr algn="just" eaLnBrk="1" hangingPunct="1">
              <a:lnSpc>
                <a:spcPct val="90000"/>
              </a:lnSpc>
              <a:buClr>
                <a:schemeClr val="hlink"/>
              </a:buClr>
              <a:buFont typeface="Wingdings" pitchFamily="2" charset="2"/>
              <a:buChar char="Ø"/>
            </a:pPr>
            <a:r>
              <a:rPr lang="en-US" sz="2000" smtClean="0"/>
              <a:t>A primary index is an ordered file whose records are of fixed length with two fields. </a:t>
            </a:r>
          </a:p>
          <a:p>
            <a:pPr algn="just" eaLnBrk="1" hangingPunct="1">
              <a:lnSpc>
                <a:spcPct val="90000"/>
              </a:lnSpc>
              <a:buClr>
                <a:schemeClr val="hlink"/>
              </a:buClr>
              <a:buFont typeface="Wingdings" pitchFamily="2" charset="2"/>
              <a:buNone/>
            </a:pPr>
            <a:endParaRPr lang="en-US" sz="2000" smtClean="0"/>
          </a:p>
          <a:p>
            <a:pPr algn="just" eaLnBrk="1" hangingPunct="1">
              <a:lnSpc>
                <a:spcPct val="90000"/>
              </a:lnSpc>
              <a:buClr>
                <a:schemeClr val="hlink"/>
              </a:buClr>
              <a:buFont typeface="Wingdings" pitchFamily="2" charset="2"/>
              <a:buChar char="Ø"/>
            </a:pPr>
            <a:r>
              <a:rPr lang="en-US" sz="2000" smtClean="0"/>
              <a:t>The first field is of the same data type as the ordering key field-called the primary key-of the data file, and the second field is a pointer to a disk block (a block address). </a:t>
            </a:r>
          </a:p>
          <a:p>
            <a:pPr algn="just" eaLnBrk="1" hangingPunct="1">
              <a:lnSpc>
                <a:spcPct val="90000"/>
              </a:lnSpc>
              <a:buClr>
                <a:schemeClr val="hlink"/>
              </a:buClr>
              <a:buFont typeface="Wingdings" pitchFamily="2" charset="2"/>
              <a:buNone/>
            </a:pPr>
            <a:endParaRPr lang="en-US" sz="2000" smtClean="0"/>
          </a:p>
          <a:p>
            <a:pPr algn="just" eaLnBrk="1" hangingPunct="1">
              <a:lnSpc>
                <a:spcPct val="90000"/>
              </a:lnSpc>
              <a:buClr>
                <a:schemeClr val="hlink"/>
              </a:buClr>
              <a:buFont typeface="Wingdings" pitchFamily="2" charset="2"/>
              <a:buChar char="Ø"/>
            </a:pPr>
            <a:r>
              <a:rPr lang="en-US" sz="2000" smtClean="0"/>
              <a:t>There is one index entry (or index record) in the index file for each </a:t>
            </a:r>
            <a:r>
              <a:rPr lang="en-US" sz="2000" i="1" smtClean="0"/>
              <a:t>block </a:t>
            </a:r>
            <a:r>
              <a:rPr lang="en-US" sz="2000" smtClean="0"/>
              <a:t>in the data file. </a:t>
            </a:r>
          </a:p>
          <a:p>
            <a:pPr algn="just" eaLnBrk="1" hangingPunct="1">
              <a:lnSpc>
                <a:spcPct val="90000"/>
              </a:lnSpc>
              <a:buClr>
                <a:schemeClr val="hlink"/>
              </a:buClr>
              <a:buFont typeface="Wingdings" pitchFamily="2" charset="2"/>
              <a:buNone/>
            </a:pPr>
            <a:endParaRPr lang="en-US" sz="2000" smtClean="0"/>
          </a:p>
          <a:p>
            <a:pPr algn="just" eaLnBrk="1" hangingPunct="1">
              <a:lnSpc>
                <a:spcPct val="90000"/>
              </a:lnSpc>
              <a:buClr>
                <a:schemeClr val="hlink"/>
              </a:buClr>
              <a:buFont typeface="Wingdings" pitchFamily="2" charset="2"/>
              <a:buChar char="Ø"/>
            </a:pPr>
            <a:r>
              <a:rPr lang="en-US" sz="2000" smtClean="0"/>
              <a:t>Each index entry has the value of the primary key field for the </a:t>
            </a:r>
            <a:r>
              <a:rPr lang="en-US" sz="2000" i="1" smtClean="0"/>
              <a:t>first </a:t>
            </a:r>
            <a:r>
              <a:rPr lang="en-US" sz="2000" smtClean="0"/>
              <a:t>record in a block and a pointer to that block as its two field values. We will refer to the two field values of index entry i as &lt;Ku), P(i)&gt;.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01155">
                                            <p:txEl>
                                              <p:pRg st="0" end="0"/>
                                            </p:txEl>
                                          </p:spTgt>
                                        </p:tgtEl>
                                        <p:attrNameLst>
                                          <p:attrName>style.visibility</p:attrName>
                                        </p:attrNameLst>
                                      </p:cBhvr>
                                      <p:to>
                                        <p:strVal val="visible"/>
                                      </p:to>
                                    </p:set>
                                    <p:anim calcmode="lin" valueType="num">
                                      <p:cBhvr additive="base">
                                        <p:cTn id="7" dur="500" fill="hold"/>
                                        <p:tgtEl>
                                          <p:spTgt spid="12011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011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01155">
                                            <p:txEl>
                                              <p:pRg st="2" end="2"/>
                                            </p:txEl>
                                          </p:spTgt>
                                        </p:tgtEl>
                                        <p:attrNameLst>
                                          <p:attrName>style.visibility</p:attrName>
                                        </p:attrNameLst>
                                      </p:cBhvr>
                                      <p:to>
                                        <p:strVal val="visible"/>
                                      </p:to>
                                    </p:set>
                                    <p:anim calcmode="lin" valueType="num">
                                      <p:cBhvr additive="base">
                                        <p:cTn id="13" dur="500" fill="hold"/>
                                        <p:tgtEl>
                                          <p:spTgt spid="120115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0115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01155">
                                            <p:txEl>
                                              <p:pRg st="4" end="4"/>
                                            </p:txEl>
                                          </p:spTgt>
                                        </p:tgtEl>
                                        <p:attrNameLst>
                                          <p:attrName>style.visibility</p:attrName>
                                        </p:attrNameLst>
                                      </p:cBhvr>
                                      <p:to>
                                        <p:strVal val="visible"/>
                                      </p:to>
                                    </p:set>
                                    <p:anim calcmode="lin" valueType="num">
                                      <p:cBhvr additive="base">
                                        <p:cTn id="19" dur="500" fill="hold"/>
                                        <p:tgtEl>
                                          <p:spTgt spid="120115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0115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01155">
                                            <p:txEl>
                                              <p:pRg st="6" end="6"/>
                                            </p:txEl>
                                          </p:spTgt>
                                        </p:tgtEl>
                                        <p:attrNameLst>
                                          <p:attrName>style.visibility</p:attrName>
                                        </p:attrNameLst>
                                      </p:cBhvr>
                                      <p:to>
                                        <p:strVal val="visible"/>
                                      </p:to>
                                    </p:set>
                                    <p:anim calcmode="lin" valueType="num">
                                      <p:cBhvr additive="base">
                                        <p:cTn id="25" dur="500" fill="hold"/>
                                        <p:tgtEl>
                                          <p:spTgt spid="120115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0115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Date Placeholder 3"/>
          <p:cNvSpPr>
            <a:spLocks noGrp="1"/>
          </p:cNvSpPr>
          <p:nvPr>
            <p:ph type="dt" sz="quarter" idx="10"/>
          </p:nvPr>
        </p:nvSpPr>
        <p:spPr>
          <a:noFill/>
        </p:spPr>
        <p:txBody>
          <a:bodyPr/>
          <a:lstStyle/>
          <a:p>
            <a:fld id="{4B339B64-1FED-40B0-AB2D-4B1C6D606C56}" type="datetime4">
              <a:rPr lang="en-US"/>
              <a:pPr/>
              <a:t>October 24, 2012</a:t>
            </a:fld>
            <a:endParaRPr lang="en-US"/>
          </a:p>
        </p:txBody>
      </p:sp>
      <p:sp>
        <p:nvSpPr>
          <p:cNvPr id="16387" name="Footer Placeholder 4"/>
          <p:cNvSpPr>
            <a:spLocks noGrp="1"/>
          </p:cNvSpPr>
          <p:nvPr>
            <p:ph type="ftr" sz="quarter" idx="11"/>
          </p:nvPr>
        </p:nvSpPr>
        <p:spPr>
          <a:noFill/>
        </p:spPr>
        <p:txBody>
          <a:bodyPr/>
          <a:lstStyle/>
          <a:p>
            <a:r>
              <a:rPr lang="en-US"/>
              <a:t>ADBS: Storage</a:t>
            </a:r>
          </a:p>
        </p:txBody>
      </p:sp>
      <p:sp>
        <p:nvSpPr>
          <p:cNvPr id="16388" name="Slide Number Placeholder 5"/>
          <p:cNvSpPr>
            <a:spLocks noGrp="1"/>
          </p:cNvSpPr>
          <p:nvPr>
            <p:ph type="sldNum" sz="quarter" idx="12"/>
          </p:nvPr>
        </p:nvSpPr>
        <p:spPr>
          <a:noFill/>
        </p:spPr>
        <p:txBody>
          <a:bodyPr/>
          <a:lstStyle/>
          <a:p>
            <a:fld id="{8E05B5BB-9F57-48EF-AC00-44BA8D37755E}" type="slidenum">
              <a:rPr lang="en-US"/>
              <a:pPr/>
              <a:t>10</a:t>
            </a:fld>
            <a:endParaRPr lang="en-US"/>
          </a:p>
        </p:txBody>
      </p:sp>
      <p:sp>
        <p:nvSpPr>
          <p:cNvPr id="16389" name="Rectangle 2"/>
          <p:cNvSpPr>
            <a:spLocks noGrp="1" noChangeArrowheads="1"/>
          </p:cNvSpPr>
          <p:nvPr>
            <p:ph type="title"/>
          </p:nvPr>
        </p:nvSpPr>
        <p:spPr/>
        <p:txBody>
          <a:bodyPr/>
          <a:lstStyle/>
          <a:p>
            <a:pPr eaLnBrk="1" hangingPunct="1"/>
            <a:r>
              <a:rPr lang="en-US" sz="3200" smtClean="0"/>
              <a:t>How to Create Primary Index</a:t>
            </a:r>
          </a:p>
        </p:txBody>
      </p:sp>
      <p:sp>
        <p:nvSpPr>
          <p:cNvPr id="16390" name="Rectangle 3"/>
          <p:cNvSpPr>
            <a:spLocks noGrp="1" noChangeArrowheads="1"/>
          </p:cNvSpPr>
          <p:nvPr>
            <p:ph type="body" idx="1"/>
          </p:nvPr>
        </p:nvSpPr>
        <p:spPr>
          <a:xfrm>
            <a:off x="457200" y="1600200"/>
            <a:ext cx="4800600" cy="4495800"/>
          </a:xfrm>
        </p:spPr>
        <p:txBody>
          <a:bodyPr/>
          <a:lstStyle/>
          <a:p>
            <a:pPr algn="just" eaLnBrk="1" hangingPunct="1">
              <a:buClr>
                <a:schemeClr val="hlink"/>
              </a:buClr>
              <a:buFont typeface="Wingdings" pitchFamily="2" charset="2"/>
              <a:buChar char="Ø"/>
            </a:pPr>
            <a:r>
              <a:rPr lang="en-US" sz="2000" smtClean="0"/>
              <a:t>To create a primary index on the ordered file shown in Figure 13.7, we use the NAME field as primary key, because that is the ordering key field of the file (assuming that each value of NAME is unique). Each entry in the index has a NAME value and a pointer</a:t>
            </a:r>
            <a:r>
              <a:rPr lang="en-US" sz="2800" smtClean="0"/>
              <a:t>. </a:t>
            </a:r>
          </a:p>
          <a:p>
            <a:pPr algn="just" eaLnBrk="1" hangingPunct="1">
              <a:buClr>
                <a:schemeClr val="hlink"/>
              </a:buClr>
              <a:buFont typeface="Wingdings" pitchFamily="2" charset="2"/>
              <a:buNone/>
            </a:pPr>
            <a:endParaRPr lang="en-US" sz="2800" smtClean="0"/>
          </a:p>
        </p:txBody>
      </p:sp>
      <p:pic>
        <p:nvPicPr>
          <p:cNvPr id="1202180" name="Picture 4"/>
          <p:cNvPicPr>
            <a:picLocks noChangeAspect="1" noChangeArrowheads="1"/>
          </p:cNvPicPr>
          <p:nvPr/>
        </p:nvPicPr>
        <p:blipFill>
          <a:blip r:embed="rId3" cstate="print"/>
          <a:srcRect/>
          <a:stretch>
            <a:fillRect/>
          </a:stretch>
        </p:blipFill>
        <p:spPr bwMode="auto">
          <a:xfrm>
            <a:off x="5410200" y="1524000"/>
            <a:ext cx="3098800" cy="4572000"/>
          </a:xfrm>
          <a:prstGeom prst="rect">
            <a:avLst/>
          </a:prstGeom>
          <a:noFill/>
          <a:ln w="9525">
            <a:noFill/>
            <a:miter lim="800000"/>
            <a:headEnd/>
            <a:tailEnd/>
          </a:ln>
        </p:spPr>
      </p:pic>
      <p:pic>
        <p:nvPicPr>
          <p:cNvPr id="1202181" name="Picture 5"/>
          <p:cNvPicPr>
            <a:picLocks noChangeAspect="1" noChangeArrowheads="1"/>
          </p:cNvPicPr>
          <p:nvPr/>
        </p:nvPicPr>
        <p:blipFill>
          <a:blip r:embed="rId4" cstate="print"/>
          <a:srcRect/>
          <a:stretch>
            <a:fillRect/>
          </a:stretch>
        </p:blipFill>
        <p:spPr bwMode="auto">
          <a:xfrm>
            <a:off x="990600" y="4724400"/>
            <a:ext cx="3813175" cy="8096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02180"/>
                                        </p:tgtEl>
                                        <p:attrNameLst>
                                          <p:attrName>style.visibility</p:attrName>
                                        </p:attrNameLst>
                                      </p:cBhvr>
                                      <p:to>
                                        <p:strVal val="visible"/>
                                      </p:to>
                                    </p:set>
                                    <p:anim calcmode="lin" valueType="num">
                                      <p:cBhvr additive="base">
                                        <p:cTn id="7" dur="500" fill="hold"/>
                                        <p:tgtEl>
                                          <p:spTgt spid="1202180"/>
                                        </p:tgtEl>
                                        <p:attrNameLst>
                                          <p:attrName>ppt_x</p:attrName>
                                        </p:attrNameLst>
                                      </p:cBhvr>
                                      <p:tavLst>
                                        <p:tav tm="0">
                                          <p:val>
                                            <p:strVal val="#ppt_x"/>
                                          </p:val>
                                        </p:tav>
                                        <p:tav tm="100000">
                                          <p:val>
                                            <p:strVal val="#ppt_x"/>
                                          </p:val>
                                        </p:tav>
                                      </p:tavLst>
                                    </p:anim>
                                    <p:anim calcmode="lin" valueType="num">
                                      <p:cBhvr additive="base">
                                        <p:cTn id="8" dur="500" fill="hold"/>
                                        <p:tgtEl>
                                          <p:spTgt spid="120218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02181"/>
                                        </p:tgtEl>
                                        <p:attrNameLst>
                                          <p:attrName>style.visibility</p:attrName>
                                        </p:attrNameLst>
                                      </p:cBhvr>
                                      <p:to>
                                        <p:strVal val="visible"/>
                                      </p:to>
                                    </p:set>
                                    <p:anim calcmode="lin" valueType="num">
                                      <p:cBhvr additive="base">
                                        <p:cTn id="13" dur="500" fill="hold"/>
                                        <p:tgtEl>
                                          <p:spTgt spid="1202181"/>
                                        </p:tgtEl>
                                        <p:attrNameLst>
                                          <p:attrName>ppt_x</p:attrName>
                                        </p:attrNameLst>
                                      </p:cBhvr>
                                      <p:tavLst>
                                        <p:tav tm="0">
                                          <p:val>
                                            <p:strVal val="#ppt_x"/>
                                          </p:val>
                                        </p:tav>
                                        <p:tav tm="100000">
                                          <p:val>
                                            <p:strVal val="#ppt_x"/>
                                          </p:val>
                                        </p:tav>
                                      </p:tavLst>
                                    </p:anim>
                                    <p:anim calcmode="lin" valueType="num">
                                      <p:cBhvr additive="base">
                                        <p:cTn id="14" dur="500" fill="hold"/>
                                        <p:tgtEl>
                                          <p:spTgt spid="12021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Date Placeholder 3"/>
          <p:cNvSpPr>
            <a:spLocks noGrp="1"/>
          </p:cNvSpPr>
          <p:nvPr>
            <p:ph type="dt" sz="quarter" idx="10"/>
          </p:nvPr>
        </p:nvSpPr>
        <p:spPr>
          <a:noFill/>
        </p:spPr>
        <p:txBody>
          <a:bodyPr/>
          <a:lstStyle/>
          <a:p>
            <a:fld id="{56A47BDA-DBCD-46EC-B172-B41717DE594C}" type="datetime4">
              <a:rPr lang="en-US"/>
              <a:pPr/>
              <a:t>October 24, 2012</a:t>
            </a:fld>
            <a:endParaRPr lang="en-US"/>
          </a:p>
        </p:txBody>
      </p:sp>
      <p:sp>
        <p:nvSpPr>
          <p:cNvPr id="17411" name="Footer Placeholder 4"/>
          <p:cNvSpPr>
            <a:spLocks noGrp="1"/>
          </p:cNvSpPr>
          <p:nvPr>
            <p:ph type="ftr" sz="quarter" idx="11"/>
          </p:nvPr>
        </p:nvSpPr>
        <p:spPr>
          <a:noFill/>
        </p:spPr>
        <p:txBody>
          <a:bodyPr/>
          <a:lstStyle/>
          <a:p>
            <a:r>
              <a:rPr lang="en-US"/>
              <a:t>ADBS: Storage</a:t>
            </a:r>
          </a:p>
        </p:txBody>
      </p:sp>
      <p:sp>
        <p:nvSpPr>
          <p:cNvPr id="17412" name="Slide Number Placeholder 5"/>
          <p:cNvSpPr>
            <a:spLocks noGrp="1"/>
          </p:cNvSpPr>
          <p:nvPr>
            <p:ph type="sldNum" sz="quarter" idx="12"/>
          </p:nvPr>
        </p:nvSpPr>
        <p:spPr>
          <a:noFill/>
        </p:spPr>
        <p:txBody>
          <a:bodyPr/>
          <a:lstStyle/>
          <a:p>
            <a:fld id="{303501C9-58D2-4C57-9DF7-6349E3F0CD23}" type="slidenum">
              <a:rPr lang="en-US"/>
              <a:pPr/>
              <a:t>11</a:t>
            </a:fld>
            <a:endParaRPr lang="en-US"/>
          </a:p>
        </p:txBody>
      </p:sp>
      <p:sp>
        <p:nvSpPr>
          <p:cNvPr id="17413" name="Rectangle 2"/>
          <p:cNvSpPr>
            <a:spLocks noGrp="1" noChangeArrowheads="1"/>
          </p:cNvSpPr>
          <p:nvPr>
            <p:ph type="title"/>
          </p:nvPr>
        </p:nvSpPr>
        <p:spPr>
          <a:xfrm>
            <a:off x="457200" y="198438"/>
            <a:ext cx="8229600" cy="639762"/>
          </a:xfrm>
        </p:spPr>
        <p:txBody>
          <a:bodyPr/>
          <a:lstStyle/>
          <a:p>
            <a:pPr eaLnBrk="1" hangingPunct="1"/>
            <a:r>
              <a:rPr lang="en-US" sz="3200" smtClean="0"/>
              <a:t>How to Create Primary Index</a:t>
            </a:r>
          </a:p>
        </p:txBody>
      </p:sp>
      <p:pic>
        <p:nvPicPr>
          <p:cNvPr id="17414" name="Picture 4"/>
          <p:cNvPicPr>
            <a:picLocks noChangeAspect="1" noChangeArrowheads="1"/>
          </p:cNvPicPr>
          <p:nvPr/>
        </p:nvPicPr>
        <p:blipFill>
          <a:blip r:embed="rId3" cstate="print"/>
          <a:srcRect/>
          <a:stretch>
            <a:fillRect/>
          </a:stretch>
        </p:blipFill>
        <p:spPr bwMode="auto">
          <a:xfrm>
            <a:off x="990600" y="914400"/>
            <a:ext cx="7315200" cy="5257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Date Placeholder 3"/>
          <p:cNvSpPr>
            <a:spLocks noGrp="1"/>
          </p:cNvSpPr>
          <p:nvPr>
            <p:ph type="dt" sz="quarter" idx="10"/>
          </p:nvPr>
        </p:nvSpPr>
        <p:spPr>
          <a:noFill/>
        </p:spPr>
        <p:txBody>
          <a:bodyPr/>
          <a:lstStyle/>
          <a:p>
            <a:fld id="{1FF216D4-3918-4628-B296-38FA77F3618B}" type="datetime4">
              <a:rPr lang="en-US"/>
              <a:pPr/>
              <a:t>October 24, 2012</a:t>
            </a:fld>
            <a:endParaRPr lang="en-US"/>
          </a:p>
        </p:txBody>
      </p:sp>
      <p:sp>
        <p:nvSpPr>
          <p:cNvPr id="18435" name="Footer Placeholder 4"/>
          <p:cNvSpPr>
            <a:spLocks noGrp="1"/>
          </p:cNvSpPr>
          <p:nvPr>
            <p:ph type="ftr" sz="quarter" idx="11"/>
          </p:nvPr>
        </p:nvSpPr>
        <p:spPr>
          <a:noFill/>
        </p:spPr>
        <p:txBody>
          <a:bodyPr/>
          <a:lstStyle/>
          <a:p>
            <a:r>
              <a:rPr lang="en-US"/>
              <a:t>ADBS: Storage</a:t>
            </a:r>
          </a:p>
        </p:txBody>
      </p:sp>
      <p:sp>
        <p:nvSpPr>
          <p:cNvPr id="18436" name="Slide Number Placeholder 5"/>
          <p:cNvSpPr>
            <a:spLocks noGrp="1"/>
          </p:cNvSpPr>
          <p:nvPr>
            <p:ph type="sldNum" sz="quarter" idx="12"/>
          </p:nvPr>
        </p:nvSpPr>
        <p:spPr>
          <a:noFill/>
        </p:spPr>
        <p:txBody>
          <a:bodyPr/>
          <a:lstStyle/>
          <a:p>
            <a:fld id="{905AFE91-5C70-4C97-BD01-45EB905404A7}" type="slidenum">
              <a:rPr lang="en-US"/>
              <a:pPr/>
              <a:t>12</a:t>
            </a:fld>
            <a:endParaRPr lang="en-US"/>
          </a:p>
        </p:txBody>
      </p:sp>
      <p:sp>
        <p:nvSpPr>
          <p:cNvPr id="18437" name="Rectangle 2"/>
          <p:cNvSpPr>
            <a:spLocks noGrp="1" noChangeArrowheads="1"/>
          </p:cNvSpPr>
          <p:nvPr>
            <p:ph type="title"/>
          </p:nvPr>
        </p:nvSpPr>
        <p:spPr>
          <a:xfrm>
            <a:off x="457200" y="198438"/>
            <a:ext cx="8229600" cy="639762"/>
          </a:xfrm>
        </p:spPr>
        <p:txBody>
          <a:bodyPr/>
          <a:lstStyle/>
          <a:p>
            <a:pPr eaLnBrk="1" hangingPunct="1"/>
            <a:r>
              <a:rPr lang="en-US" sz="3200" smtClean="0"/>
              <a:t>Important Points in Primary Index</a:t>
            </a:r>
          </a:p>
        </p:txBody>
      </p:sp>
      <p:pic>
        <p:nvPicPr>
          <p:cNvPr id="18438" name="Picture 3"/>
          <p:cNvPicPr>
            <a:picLocks noChangeAspect="1" noChangeArrowheads="1"/>
          </p:cNvPicPr>
          <p:nvPr/>
        </p:nvPicPr>
        <p:blipFill>
          <a:blip r:embed="rId3" cstate="print"/>
          <a:srcRect/>
          <a:stretch>
            <a:fillRect/>
          </a:stretch>
        </p:blipFill>
        <p:spPr bwMode="auto">
          <a:xfrm>
            <a:off x="990600" y="914400"/>
            <a:ext cx="7315200" cy="5257800"/>
          </a:xfrm>
          <a:prstGeom prst="rect">
            <a:avLst/>
          </a:prstGeom>
          <a:noFill/>
          <a:ln w="9525">
            <a:noFill/>
            <a:miter lim="800000"/>
            <a:headEnd/>
            <a:tailEnd/>
          </a:ln>
        </p:spPr>
      </p:pic>
      <p:sp>
        <p:nvSpPr>
          <p:cNvPr id="18439" name="Text Box 4"/>
          <p:cNvSpPr txBox="1">
            <a:spLocks noChangeArrowheads="1"/>
          </p:cNvSpPr>
          <p:nvPr/>
        </p:nvSpPr>
        <p:spPr bwMode="auto">
          <a:xfrm>
            <a:off x="609600" y="5105400"/>
            <a:ext cx="2743200" cy="942975"/>
          </a:xfrm>
          <a:prstGeom prst="rect">
            <a:avLst/>
          </a:prstGeom>
          <a:noFill/>
          <a:ln w="9525">
            <a:noFill/>
            <a:miter lim="800000"/>
            <a:headEnd/>
            <a:tailEnd/>
          </a:ln>
        </p:spPr>
        <p:txBody>
          <a:bodyPr>
            <a:spAutoFit/>
          </a:bodyPr>
          <a:lstStyle/>
          <a:p>
            <a:pPr algn="just"/>
            <a:r>
              <a:rPr lang="en-US" sz="1400">
                <a:solidFill>
                  <a:schemeClr val="hlink"/>
                </a:solidFill>
              </a:rPr>
              <a:t>The total number of entries in the index is the same as the </a:t>
            </a:r>
            <a:r>
              <a:rPr lang="en-US" sz="1400" i="1">
                <a:solidFill>
                  <a:schemeClr val="hlink"/>
                </a:solidFill>
              </a:rPr>
              <a:t>number of </a:t>
            </a:r>
            <a:r>
              <a:rPr lang="en-US" sz="1400">
                <a:solidFill>
                  <a:schemeClr val="hlink"/>
                </a:solidFill>
              </a:rPr>
              <a:t>disk </a:t>
            </a:r>
            <a:r>
              <a:rPr lang="en-US" sz="1400" i="1">
                <a:solidFill>
                  <a:schemeClr val="hlink"/>
                </a:solidFill>
              </a:rPr>
              <a:t>blocks </a:t>
            </a:r>
            <a:r>
              <a:rPr lang="en-US" sz="1400">
                <a:solidFill>
                  <a:schemeClr val="hlink"/>
                </a:solidFill>
              </a:rPr>
              <a:t>in the ordered data file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Date Placeholder 3"/>
          <p:cNvSpPr>
            <a:spLocks noGrp="1"/>
          </p:cNvSpPr>
          <p:nvPr>
            <p:ph type="dt" sz="quarter" idx="10"/>
          </p:nvPr>
        </p:nvSpPr>
        <p:spPr>
          <a:noFill/>
        </p:spPr>
        <p:txBody>
          <a:bodyPr/>
          <a:lstStyle/>
          <a:p>
            <a:fld id="{1C1E4875-82D5-4B47-AF89-6CFA791BA2B5}" type="datetime4">
              <a:rPr lang="en-US"/>
              <a:pPr/>
              <a:t>October 24, 2012</a:t>
            </a:fld>
            <a:endParaRPr lang="en-US"/>
          </a:p>
        </p:txBody>
      </p:sp>
      <p:sp>
        <p:nvSpPr>
          <p:cNvPr id="19459" name="Footer Placeholder 4"/>
          <p:cNvSpPr>
            <a:spLocks noGrp="1"/>
          </p:cNvSpPr>
          <p:nvPr>
            <p:ph type="ftr" sz="quarter" idx="11"/>
          </p:nvPr>
        </p:nvSpPr>
        <p:spPr>
          <a:noFill/>
        </p:spPr>
        <p:txBody>
          <a:bodyPr/>
          <a:lstStyle/>
          <a:p>
            <a:r>
              <a:rPr lang="en-US"/>
              <a:t>ADBS: Storage</a:t>
            </a:r>
          </a:p>
        </p:txBody>
      </p:sp>
      <p:sp>
        <p:nvSpPr>
          <p:cNvPr id="19460" name="Slide Number Placeholder 5"/>
          <p:cNvSpPr>
            <a:spLocks noGrp="1"/>
          </p:cNvSpPr>
          <p:nvPr>
            <p:ph type="sldNum" sz="quarter" idx="12"/>
          </p:nvPr>
        </p:nvSpPr>
        <p:spPr>
          <a:noFill/>
        </p:spPr>
        <p:txBody>
          <a:bodyPr/>
          <a:lstStyle/>
          <a:p>
            <a:fld id="{B2412253-0C1A-4307-9E3F-D542EA1CC553}" type="slidenum">
              <a:rPr lang="en-US"/>
              <a:pPr/>
              <a:t>13</a:t>
            </a:fld>
            <a:endParaRPr lang="en-US"/>
          </a:p>
        </p:txBody>
      </p:sp>
      <p:sp>
        <p:nvSpPr>
          <p:cNvPr id="19461" name="Rectangle 2"/>
          <p:cNvSpPr>
            <a:spLocks noGrp="1" noChangeArrowheads="1"/>
          </p:cNvSpPr>
          <p:nvPr>
            <p:ph type="title"/>
          </p:nvPr>
        </p:nvSpPr>
        <p:spPr>
          <a:xfrm>
            <a:off x="457200" y="198438"/>
            <a:ext cx="8229600" cy="639762"/>
          </a:xfrm>
        </p:spPr>
        <p:txBody>
          <a:bodyPr/>
          <a:lstStyle/>
          <a:p>
            <a:pPr eaLnBrk="1" hangingPunct="1"/>
            <a:r>
              <a:rPr lang="en-US" sz="3200" smtClean="0"/>
              <a:t>Important Points in Primary Index</a:t>
            </a:r>
          </a:p>
        </p:txBody>
      </p:sp>
      <p:pic>
        <p:nvPicPr>
          <p:cNvPr id="19462" name="Picture 3"/>
          <p:cNvPicPr>
            <a:picLocks noChangeAspect="1" noChangeArrowheads="1"/>
          </p:cNvPicPr>
          <p:nvPr/>
        </p:nvPicPr>
        <p:blipFill>
          <a:blip r:embed="rId3" cstate="print"/>
          <a:srcRect/>
          <a:stretch>
            <a:fillRect/>
          </a:stretch>
        </p:blipFill>
        <p:spPr bwMode="auto">
          <a:xfrm>
            <a:off x="990600" y="914400"/>
            <a:ext cx="7315200" cy="5257800"/>
          </a:xfrm>
          <a:prstGeom prst="rect">
            <a:avLst/>
          </a:prstGeom>
          <a:noFill/>
          <a:ln w="9525">
            <a:noFill/>
            <a:miter lim="800000"/>
            <a:headEnd/>
            <a:tailEnd/>
          </a:ln>
        </p:spPr>
      </p:pic>
      <p:sp>
        <p:nvSpPr>
          <p:cNvPr id="19463" name="Text Box 4"/>
          <p:cNvSpPr txBox="1">
            <a:spLocks noChangeArrowheads="1"/>
          </p:cNvSpPr>
          <p:nvPr/>
        </p:nvSpPr>
        <p:spPr bwMode="auto">
          <a:xfrm>
            <a:off x="609600" y="5105400"/>
            <a:ext cx="2743200" cy="942975"/>
          </a:xfrm>
          <a:prstGeom prst="rect">
            <a:avLst/>
          </a:prstGeom>
          <a:noFill/>
          <a:ln w="9525">
            <a:noFill/>
            <a:miter lim="800000"/>
            <a:headEnd/>
            <a:tailEnd/>
          </a:ln>
        </p:spPr>
        <p:txBody>
          <a:bodyPr>
            <a:spAutoFit/>
          </a:bodyPr>
          <a:lstStyle/>
          <a:p>
            <a:pPr algn="just"/>
            <a:r>
              <a:rPr lang="en-US" sz="1400">
                <a:solidFill>
                  <a:schemeClr val="hlink"/>
                </a:solidFill>
              </a:rPr>
              <a:t>The first record in each block of the data file is called the anchor record of the block, or simply the block anchor.</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Date Placeholder 3"/>
          <p:cNvSpPr>
            <a:spLocks noGrp="1"/>
          </p:cNvSpPr>
          <p:nvPr>
            <p:ph type="dt" sz="quarter" idx="10"/>
          </p:nvPr>
        </p:nvSpPr>
        <p:spPr>
          <a:noFill/>
        </p:spPr>
        <p:txBody>
          <a:bodyPr/>
          <a:lstStyle/>
          <a:p>
            <a:fld id="{C1E1100F-3540-4751-ABB6-E0625BAAA042}" type="datetime4">
              <a:rPr lang="en-US"/>
              <a:pPr/>
              <a:t>October 24, 2012</a:t>
            </a:fld>
            <a:endParaRPr lang="en-US"/>
          </a:p>
        </p:txBody>
      </p:sp>
      <p:sp>
        <p:nvSpPr>
          <p:cNvPr id="20483" name="Footer Placeholder 4"/>
          <p:cNvSpPr>
            <a:spLocks noGrp="1"/>
          </p:cNvSpPr>
          <p:nvPr>
            <p:ph type="ftr" sz="quarter" idx="11"/>
          </p:nvPr>
        </p:nvSpPr>
        <p:spPr>
          <a:noFill/>
        </p:spPr>
        <p:txBody>
          <a:bodyPr/>
          <a:lstStyle/>
          <a:p>
            <a:r>
              <a:rPr lang="en-US"/>
              <a:t>ADBS: Storage</a:t>
            </a:r>
          </a:p>
        </p:txBody>
      </p:sp>
      <p:sp>
        <p:nvSpPr>
          <p:cNvPr id="20484" name="Slide Number Placeholder 5"/>
          <p:cNvSpPr>
            <a:spLocks noGrp="1"/>
          </p:cNvSpPr>
          <p:nvPr>
            <p:ph type="sldNum" sz="quarter" idx="12"/>
          </p:nvPr>
        </p:nvSpPr>
        <p:spPr>
          <a:noFill/>
        </p:spPr>
        <p:txBody>
          <a:bodyPr/>
          <a:lstStyle/>
          <a:p>
            <a:fld id="{E091F275-D25D-438E-A712-2586C0DDD603}" type="slidenum">
              <a:rPr lang="en-US"/>
              <a:pPr/>
              <a:t>14</a:t>
            </a:fld>
            <a:endParaRPr lang="en-US"/>
          </a:p>
        </p:txBody>
      </p:sp>
      <p:sp>
        <p:nvSpPr>
          <p:cNvPr id="20485" name="Rectangle 2"/>
          <p:cNvSpPr>
            <a:spLocks noGrp="1" noChangeArrowheads="1"/>
          </p:cNvSpPr>
          <p:nvPr>
            <p:ph type="title"/>
          </p:nvPr>
        </p:nvSpPr>
        <p:spPr>
          <a:xfrm>
            <a:off x="457200" y="198438"/>
            <a:ext cx="8229600" cy="639762"/>
          </a:xfrm>
        </p:spPr>
        <p:txBody>
          <a:bodyPr/>
          <a:lstStyle/>
          <a:p>
            <a:pPr eaLnBrk="1" hangingPunct="1"/>
            <a:r>
              <a:rPr lang="en-US" sz="3200" smtClean="0"/>
              <a:t>Categories of Indexing</a:t>
            </a:r>
          </a:p>
        </p:txBody>
      </p:sp>
      <p:pic>
        <p:nvPicPr>
          <p:cNvPr id="20486" name="Picture 3"/>
          <p:cNvPicPr>
            <a:picLocks noChangeAspect="1" noChangeArrowheads="1"/>
          </p:cNvPicPr>
          <p:nvPr/>
        </p:nvPicPr>
        <p:blipFill>
          <a:blip r:embed="rId3" cstate="print"/>
          <a:srcRect/>
          <a:stretch>
            <a:fillRect/>
          </a:stretch>
        </p:blipFill>
        <p:spPr bwMode="auto">
          <a:xfrm>
            <a:off x="3657600" y="914400"/>
            <a:ext cx="4648200" cy="5257800"/>
          </a:xfrm>
          <a:prstGeom prst="rect">
            <a:avLst/>
          </a:prstGeom>
          <a:noFill/>
          <a:ln w="9525">
            <a:noFill/>
            <a:miter lim="800000"/>
            <a:headEnd/>
            <a:tailEnd/>
          </a:ln>
        </p:spPr>
      </p:pic>
      <p:sp>
        <p:nvSpPr>
          <p:cNvPr id="1215492" name="Text Box 4"/>
          <p:cNvSpPr txBox="1">
            <a:spLocks noChangeArrowheads="1"/>
          </p:cNvSpPr>
          <p:nvPr/>
        </p:nvSpPr>
        <p:spPr bwMode="auto">
          <a:xfrm>
            <a:off x="381000" y="1371600"/>
            <a:ext cx="2743200" cy="4555093"/>
          </a:xfrm>
          <a:prstGeom prst="rect">
            <a:avLst/>
          </a:prstGeom>
          <a:noFill/>
          <a:ln w="9525">
            <a:noFill/>
            <a:miter lim="800000"/>
            <a:headEnd/>
            <a:tailEnd/>
          </a:ln>
        </p:spPr>
        <p:txBody>
          <a:bodyPr>
            <a:spAutoFit/>
          </a:bodyPr>
          <a:lstStyle/>
          <a:p>
            <a:pPr algn="just">
              <a:buClr>
                <a:schemeClr val="hlink"/>
              </a:buClr>
              <a:buFont typeface="Wingdings" pitchFamily="2" charset="2"/>
              <a:buChar char="v"/>
            </a:pPr>
            <a:r>
              <a:rPr lang="en-US" sz="1400" dirty="0"/>
              <a:t>Indexes can also be characterized as dense or sparse.</a:t>
            </a:r>
          </a:p>
          <a:p>
            <a:pPr algn="just">
              <a:buClr>
                <a:schemeClr val="hlink"/>
              </a:buClr>
              <a:buFont typeface="Wingdings" pitchFamily="2" charset="2"/>
              <a:buNone/>
            </a:pPr>
            <a:endParaRPr lang="en-US" sz="1400" dirty="0"/>
          </a:p>
          <a:p>
            <a:pPr algn="just">
              <a:buClr>
                <a:schemeClr val="hlink"/>
              </a:buClr>
              <a:buFont typeface="Wingdings" pitchFamily="2" charset="2"/>
              <a:buChar char="v"/>
            </a:pPr>
            <a:r>
              <a:rPr lang="en-US" sz="1400" dirty="0"/>
              <a:t>A sparse (or </a:t>
            </a:r>
            <a:r>
              <a:rPr lang="en-US" sz="1400" dirty="0" err="1"/>
              <a:t>nondense</a:t>
            </a:r>
            <a:r>
              <a:rPr lang="en-US" sz="1400" dirty="0"/>
              <a:t>) index, </a:t>
            </a:r>
            <a:r>
              <a:rPr lang="en-US" sz="1400" dirty="0" smtClean="0"/>
              <a:t>on the </a:t>
            </a:r>
            <a:r>
              <a:rPr lang="en-US" sz="1400" dirty="0"/>
              <a:t>other hand, has index entries for only some of the search values</a:t>
            </a:r>
          </a:p>
          <a:p>
            <a:pPr algn="just">
              <a:buClr>
                <a:schemeClr val="hlink"/>
              </a:buClr>
              <a:buFont typeface="Wingdings" pitchFamily="2" charset="2"/>
              <a:buNone/>
            </a:pPr>
            <a:endParaRPr lang="en-US" sz="1000" dirty="0"/>
          </a:p>
          <a:p>
            <a:pPr algn="just">
              <a:buClr>
                <a:schemeClr val="hlink"/>
              </a:buClr>
              <a:buFont typeface="Wingdings" pitchFamily="2" charset="2"/>
              <a:buChar char="v"/>
            </a:pPr>
            <a:r>
              <a:rPr lang="en-US" sz="1400" dirty="0"/>
              <a:t>A dense index has an index entry for </a:t>
            </a:r>
            <a:r>
              <a:rPr lang="en-US" sz="1400" i="1" dirty="0"/>
              <a:t>every search key value </a:t>
            </a:r>
            <a:r>
              <a:rPr lang="en-US" sz="1400" dirty="0"/>
              <a:t>(and hence every record) in the data file.</a:t>
            </a:r>
          </a:p>
          <a:p>
            <a:pPr algn="just">
              <a:buClr>
                <a:schemeClr val="hlink"/>
              </a:buClr>
              <a:buFont typeface="Wingdings" pitchFamily="2" charset="2"/>
              <a:buNone/>
            </a:pPr>
            <a:endParaRPr lang="en-US" sz="1400" dirty="0"/>
          </a:p>
          <a:p>
            <a:pPr algn="just">
              <a:buClr>
                <a:schemeClr val="hlink"/>
              </a:buClr>
              <a:buFont typeface="Wingdings" pitchFamily="2" charset="2"/>
              <a:buChar char="v"/>
            </a:pPr>
            <a:r>
              <a:rPr lang="en-US" sz="1400" dirty="0"/>
              <a:t>A primary index is hence a </a:t>
            </a:r>
            <a:r>
              <a:rPr lang="en-US" sz="1400" dirty="0" err="1"/>
              <a:t>nondense</a:t>
            </a:r>
            <a:r>
              <a:rPr lang="en-US" sz="1400" dirty="0"/>
              <a:t> (sparse) index, since it includes an entry for each disk block of the data file and the keys of its anchor record rather than for every search value (or every record).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15492">
                                            <p:txEl>
                                              <p:pRg st="0" end="0"/>
                                            </p:txEl>
                                          </p:spTgt>
                                        </p:tgtEl>
                                        <p:attrNameLst>
                                          <p:attrName>style.visibility</p:attrName>
                                        </p:attrNameLst>
                                      </p:cBhvr>
                                      <p:to>
                                        <p:strVal val="visible"/>
                                      </p:to>
                                    </p:set>
                                    <p:anim calcmode="lin" valueType="num">
                                      <p:cBhvr additive="base">
                                        <p:cTn id="7" dur="500" fill="hold"/>
                                        <p:tgtEl>
                                          <p:spTgt spid="121549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1549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15492">
                                            <p:txEl>
                                              <p:pRg st="2" end="2"/>
                                            </p:txEl>
                                          </p:spTgt>
                                        </p:tgtEl>
                                        <p:attrNameLst>
                                          <p:attrName>style.visibility</p:attrName>
                                        </p:attrNameLst>
                                      </p:cBhvr>
                                      <p:to>
                                        <p:strVal val="visible"/>
                                      </p:to>
                                    </p:set>
                                    <p:anim calcmode="lin" valueType="num">
                                      <p:cBhvr additive="base">
                                        <p:cTn id="13" dur="500" fill="hold"/>
                                        <p:tgtEl>
                                          <p:spTgt spid="121549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1549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15492">
                                            <p:txEl>
                                              <p:pRg st="4" end="4"/>
                                            </p:txEl>
                                          </p:spTgt>
                                        </p:tgtEl>
                                        <p:attrNameLst>
                                          <p:attrName>style.visibility</p:attrName>
                                        </p:attrNameLst>
                                      </p:cBhvr>
                                      <p:to>
                                        <p:strVal val="visible"/>
                                      </p:to>
                                    </p:set>
                                    <p:anim calcmode="lin" valueType="num">
                                      <p:cBhvr additive="base">
                                        <p:cTn id="19" dur="500" fill="hold"/>
                                        <p:tgtEl>
                                          <p:spTgt spid="121549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1549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15492">
                                            <p:txEl>
                                              <p:pRg st="6" end="6"/>
                                            </p:txEl>
                                          </p:spTgt>
                                        </p:tgtEl>
                                        <p:attrNameLst>
                                          <p:attrName>style.visibility</p:attrName>
                                        </p:attrNameLst>
                                      </p:cBhvr>
                                      <p:to>
                                        <p:strVal val="visible"/>
                                      </p:to>
                                    </p:set>
                                    <p:anim calcmode="lin" valueType="num">
                                      <p:cBhvr additive="base">
                                        <p:cTn id="25" dur="500" fill="hold"/>
                                        <p:tgtEl>
                                          <p:spTgt spid="1215492">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1549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Date Placeholder 3"/>
          <p:cNvSpPr>
            <a:spLocks noGrp="1"/>
          </p:cNvSpPr>
          <p:nvPr>
            <p:ph type="dt" sz="quarter" idx="10"/>
          </p:nvPr>
        </p:nvSpPr>
        <p:spPr>
          <a:noFill/>
        </p:spPr>
        <p:txBody>
          <a:bodyPr/>
          <a:lstStyle/>
          <a:p>
            <a:fld id="{53DC3723-512F-4D17-B261-8D4041E3BB3E}" type="datetime4">
              <a:rPr lang="en-US"/>
              <a:pPr/>
              <a:t>October 24, 2012</a:t>
            </a:fld>
            <a:endParaRPr lang="en-US"/>
          </a:p>
        </p:txBody>
      </p:sp>
      <p:sp>
        <p:nvSpPr>
          <p:cNvPr id="21507" name="Footer Placeholder 4"/>
          <p:cNvSpPr>
            <a:spLocks noGrp="1"/>
          </p:cNvSpPr>
          <p:nvPr>
            <p:ph type="ftr" sz="quarter" idx="11"/>
          </p:nvPr>
        </p:nvSpPr>
        <p:spPr>
          <a:noFill/>
        </p:spPr>
        <p:txBody>
          <a:bodyPr/>
          <a:lstStyle/>
          <a:p>
            <a:r>
              <a:rPr lang="en-US"/>
              <a:t>ADBS: Storage</a:t>
            </a:r>
          </a:p>
        </p:txBody>
      </p:sp>
      <p:sp>
        <p:nvSpPr>
          <p:cNvPr id="21508" name="Slide Number Placeholder 5"/>
          <p:cNvSpPr>
            <a:spLocks noGrp="1"/>
          </p:cNvSpPr>
          <p:nvPr>
            <p:ph type="sldNum" sz="quarter" idx="12"/>
          </p:nvPr>
        </p:nvSpPr>
        <p:spPr>
          <a:noFill/>
        </p:spPr>
        <p:txBody>
          <a:bodyPr/>
          <a:lstStyle/>
          <a:p>
            <a:fld id="{28FE09AC-5E51-432A-8DAF-77AA2E172A70}" type="slidenum">
              <a:rPr lang="en-US"/>
              <a:pPr/>
              <a:t>15</a:t>
            </a:fld>
            <a:endParaRPr lang="en-US"/>
          </a:p>
        </p:txBody>
      </p:sp>
      <p:sp>
        <p:nvSpPr>
          <p:cNvPr id="21509" name="Rectangle 2"/>
          <p:cNvSpPr>
            <a:spLocks noGrp="1" noChangeArrowheads="1"/>
          </p:cNvSpPr>
          <p:nvPr>
            <p:ph type="title"/>
          </p:nvPr>
        </p:nvSpPr>
        <p:spPr>
          <a:xfrm>
            <a:off x="457200" y="198438"/>
            <a:ext cx="8229600" cy="639762"/>
          </a:xfrm>
        </p:spPr>
        <p:txBody>
          <a:bodyPr/>
          <a:lstStyle/>
          <a:p>
            <a:pPr eaLnBrk="1" hangingPunct="1"/>
            <a:r>
              <a:rPr lang="en-US" sz="3200" smtClean="0"/>
              <a:t>Important Points in Primary Index</a:t>
            </a:r>
          </a:p>
        </p:txBody>
      </p:sp>
      <p:pic>
        <p:nvPicPr>
          <p:cNvPr id="21510" name="Picture 3"/>
          <p:cNvPicPr>
            <a:picLocks noChangeAspect="1" noChangeArrowheads="1"/>
          </p:cNvPicPr>
          <p:nvPr/>
        </p:nvPicPr>
        <p:blipFill>
          <a:blip r:embed="rId3" cstate="print"/>
          <a:srcRect/>
          <a:stretch>
            <a:fillRect/>
          </a:stretch>
        </p:blipFill>
        <p:spPr bwMode="auto">
          <a:xfrm>
            <a:off x="3657600" y="914400"/>
            <a:ext cx="4648200" cy="5257800"/>
          </a:xfrm>
          <a:prstGeom prst="rect">
            <a:avLst/>
          </a:prstGeom>
          <a:noFill/>
          <a:ln w="9525">
            <a:noFill/>
            <a:miter lim="800000"/>
            <a:headEnd/>
            <a:tailEnd/>
          </a:ln>
        </p:spPr>
      </p:pic>
      <p:sp>
        <p:nvSpPr>
          <p:cNvPr id="1217540" name="Text Box 4"/>
          <p:cNvSpPr txBox="1">
            <a:spLocks noChangeArrowheads="1"/>
          </p:cNvSpPr>
          <p:nvPr/>
        </p:nvSpPr>
        <p:spPr bwMode="auto">
          <a:xfrm>
            <a:off x="381000" y="1371600"/>
            <a:ext cx="2743200" cy="4772025"/>
          </a:xfrm>
          <a:prstGeom prst="rect">
            <a:avLst/>
          </a:prstGeom>
          <a:noFill/>
          <a:ln w="9525">
            <a:noFill/>
            <a:miter lim="800000"/>
            <a:headEnd/>
            <a:tailEnd/>
          </a:ln>
        </p:spPr>
        <p:txBody>
          <a:bodyPr>
            <a:spAutoFit/>
          </a:bodyPr>
          <a:lstStyle/>
          <a:p>
            <a:pPr algn="just">
              <a:buClr>
                <a:schemeClr val="hlink"/>
              </a:buClr>
              <a:buFont typeface="Wingdings" pitchFamily="2" charset="2"/>
              <a:buChar char="v"/>
            </a:pPr>
            <a:r>
              <a:rPr lang="en-US" sz="1400"/>
              <a:t>The index file for a primary index needs substantially fewer blocks than does the data file, for two reasons.</a:t>
            </a:r>
          </a:p>
          <a:p>
            <a:pPr algn="just">
              <a:buClr>
                <a:schemeClr val="hlink"/>
              </a:buClr>
              <a:buFont typeface="Wingdings" pitchFamily="2" charset="2"/>
              <a:buNone/>
            </a:pPr>
            <a:r>
              <a:rPr lang="en-US" sz="1400"/>
              <a:t> </a:t>
            </a:r>
          </a:p>
          <a:p>
            <a:pPr algn="just">
              <a:buClr>
                <a:schemeClr val="hlink"/>
              </a:buClr>
              <a:buFont typeface="Wingdings" pitchFamily="2" charset="2"/>
              <a:buChar char="v"/>
            </a:pPr>
            <a:r>
              <a:rPr lang="en-US" sz="1400"/>
              <a:t>First, there are </a:t>
            </a:r>
            <a:r>
              <a:rPr lang="en-US" sz="1400" i="1"/>
              <a:t>fewer </a:t>
            </a:r>
            <a:r>
              <a:rPr lang="en-US" sz="1400"/>
              <a:t>index </a:t>
            </a:r>
            <a:r>
              <a:rPr lang="en-US" sz="1400" i="1"/>
              <a:t>entries </a:t>
            </a:r>
            <a:r>
              <a:rPr lang="en-US" sz="1400"/>
              <a:t>than there are records in the data file. </a:t>
            </a:r>
          </a:p>
          <a:p>
            <a:pPr algn="just">
              <a:buClr>
                <a:schemeClr val="hlink"/>
              </a:buClr>
              <a:buFont typeface="Wingdings" pitchFamily="2" charset="2"/>
              <a:buNone/>
            </a:pPr>
            <a:endParaRPr lang="en-US" sz="1400"/>
          </a:p>
          <a:p>
            <a:pPr algn="just">
              <a:buClr>
                <a:schemeClr val="hlink"/>
              </a:buClr>
              <a:buFont typeface="Wingdings" pitchFamily="2" charset="2"/>
              <a:buChar char="v"/>
            </a:pPr>
            <a:r>
              <a:rPr lang="en-US" sz="1400"/>
              <a:t>Second, each index entry is typically </a:t>
            </a:r>
            <a:r>
              <a:rPr lang="en-US" sz="1400" i="1"/>
              <a:t>smaller in size </a:t>
            </a:r>
            <a:r>
              <a:rPr lang="en-US" sz="1400"/>
              <a:t>than a data record because it has only two fields.</a:t>
            </a:r>
          </a:p>
          <a:p>
            <a:pPr algn="just">
              <a:buClr>
                <a:schemeClr val="hlink"/>
              </a:buClr>
              <a:buFont typeface="Wingdings" pitchFamily="2" charset="2"/>
              <a:buNone/>
            </a:pPr>
            <a:endParaRPr lang="en-US" sz="1400"/>
          </a:p>
          <a:p>
            <a:pPr algn="just">
              <a:buClr>
                <a:schemeClr val="hlink"/>
              </a:buClr>
              <a:buFont typeface="Wingdings" pitchFamily="2" charset="2"/>
              <a:buChar char="v"/>
            </a:pPr>
            <a:r>
              <a:rPr lang="en-US" sz="1400"/>
              <a:t>consequently, more index entries than data records can fit in one block. </a:t>
            </a:r>
          </a:p>
          <a:p>
            <a:pPr algn="just">
              <a:buClr>
                <a:schemeClr val="hlink"/>
              </a:buClr>
              <a:buFont typeface="Wingdings" pitchFamily="2" charset="2"/>
              <a:buNone/>
            </a:pPr>
            <a:endParaRPr lang="en-US" sz="1400"/>
          </a:p>
          <a:p>
            <a:pPr algn="just">
              <a:buClr>
                <a:schemeClr val="hlink"/>
              </a:buClr>
              <a:buFont typeface="Wingdings" pitchFamily="2" charset="2"/>
              <a:buChar char="v"/>
            </a:pPr>
            <a:r>
              <a:rPr lang="en-US" sz="1400"/>
              <a:t>A binary search on the index file hence requires fewer block accesses than a binary search on the data file.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17540">
                                            <p:txEl>
                                              <p:pRg st="0" end="0"/>
                                            </p:txEl>
                                          </p:spTgt>
                                        </p:tgtEl>
                                        <p:attrNameLst>
                                          <p:attrName>style.visibility</p:attrName>
                                        </p:attrNameLst>
                                      </p:cBhvr>
                                      <p:to>
                                        <p:strVal val="visible"/>
                                      </p:to>
                                    </p:set>
                                    <p:anim calcmode="lin" valueType="num">
                                      <p:cBhvr additive="base">
                                        <p:cTn id="7" dur="500" fill="hold"/>
                                        <p:tgtEl>
                                          <p:spTgt spid="121754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1754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17540">
                                            <p:txEl>
                                              <p:pRg st="1" end="1"/>
                                            </p:txEl>
                                          </p:spTgt>
                                        </p:tgtEl>
                                        <p:attrNameLst>
                                          <p:attrName>style.visibility</p:attrName>
                                        </p:attrNameLst>
                                      </p:cBhvr>
                                      <p:to>
                                        <p:strVal val="visible"/>
                                      </p:to>
                                    </p:set>
                                    <p:anim calcmode="lin" valueType="num">
                                      <p:cBhvr additive="base">
                                        <p:cTn id="13" dur="500" fill="hold"/>
                                        <p:tgtEl>
                                          <p:spTgt spid="121754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1754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17540">
                                            <p:txEl>
                                              <p:pRg st="2" end="2"/>
                                            </p:txEl>
                                          </p:spTgt>
                                        </p:tgtEl>
                                        <p:attrNameLst>
                                          <p:attrName>style.visibility</p:attrName>
                                        </p:attrNameLst>
                                      </p:cBhvr>
                                      <p:to>
                                        <p:strVal val="visible"/>
                                      </p:to>
                                    </p:set>
                                    <p:anim calcmode="lin" valueType="num">
                                      <p:cBhvr additive="base">
                                        <p:cTn id="19" dur="500" fill="hold"/>
                                        <p:tgtEl>
                                          <p:spTgt spid="121754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1754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17540">
                                            <p:txEl>
                                              <p:pRg st="4" end="4"/>
                                            </p:txEl>
                                          </p:spTgt>
                                        </p:tgtEl>
                                        <p:attrNameLst>
                                          <p:attrName>style.visibility</p:attrName>
                                        </p:attrNameLst>
                                      </p:cBhvr>
                                      <p:to>
                                        <p:strVal val="visible"/>
                                      </p:to>
                                    </p:set>
                                    <p:anim calcmode="lin" valueType="num">
                                      <p:cBhvr additive="base">
                                        <p:cTn id="25" dur="500" fill="hold"/>
                                        <p:tgtEl>
                                          <p:spTgt spid="1217540">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1754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17540">
                                            <p:txEl>
                                              <p:pRg st="6" end="6"/>
                                            </p:txEl>
                                          </p:spTgt>
                                        </p:tgtEl>
                                        <p:attrNameLst>
                                          <p:attrName>style.visibility</p:attrName>
                                        </p:attrNameLst>
                                      </p:cBhvr>
                                      <p:to>
                                        <p:strVal val="visible"/>
                                      </p:to>
                                    </p:set>
                                    <p:anim calcmode="lin" valueType="num">
                                      <p:cBhvr additive="base">
                                        <p:cTn id="31" dur="500" fill="hold"/>
                                        <p:tgtEl>
                                          <p:spTgt spid="1217540">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1754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17540">
                                            <p:txEl>
                                              <p:pRg st="8" end="8"/>
                                            </p:txEl>
                                          </p:spTgt>
                                        </p:tgtEl>
                                        <p:attrNameLst>
                                          <p:attrName>style.visibility</p:attrName>
                                        </p:attrNameLst>
                                      </p:cBhvr>
                                      <p:to>
                                        <p:strVal val="visible"/>
                                      </p:to>
                                    </p:set>
                                    <p:anim calcmode="lin" valueType="num">
                                      <p:cBhvr additive="base">
                                        <p:cTn id="37" dur="500" fill="hold"/>
                                        <p:tgtEl>
                                          <p:spTgt spid="1217540">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17540">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2" name="Date Placeholder 6"/>
          <p:cNvSpPr>
            <a:spLocks noGrp="1"/>
          </p:cNvSpPr>
          <p:nvPr>
            <p:ph type="dt" sz="quarter" idx="10"/>
          </p:nvPr>
        </p:nvSpPr>
        <p:spPr>
          <a:noFill/>
        </p:spPr>
        <p:txBody>
          <a:bodyPr/>
          <a:lstStyle/>
          <a:p>
            <a:fld id="{9FCCB631-F20B-4C3C-9B1D-CC203E43EAFD}" type="datetime4">
              <a:rPr lang="en-US"/>
              <a:pPr/>
              <a:t>October 24, 2012</a:t>
            </a:fld>
            <a:endParaRPr lang="en-US"/>
          </a:p>
        </p:txBody>
      </p:sp>
      <p:sp>
        <p:nvSpPr>
          <p:cNvPr id="1033" name="Footer Placeholder 7"/>
          <p:cNvSpPr>
            <a:spLocks noGrp="1"/>
          </p:cNvSpPr>
          <p:nvPr>
            <p:ph type="ftr" sz="quarter" idx="11"/>
          </p:nvPr>
        </p:nvSpPr>
        <p:spPr>
          <a:noFill/>
        </p:spPr>
        <p:txBody>
          <a:bodyPr/>
          <a:lstStyle/>
          <a:p>
            <a:r>
              <a:rPr lang="en-US"/>
              <a:t>ADBS: Storage</a:t>
            </a:r>
          </a:p>
        </p:txBody>
      </p:sp>
      <p:sp>
        <p:nvSpPr>
          <p:cNvPr id="1034" name="Slide Number Placeholder 8"/>
          <p:cNvSpPr>
            <a:spLocks noGrp="1"/>
          </p:cNvSpPr>
          <p:nvPr>
            <p:ph type="sldNum" sz="quarter" idx="12"/>
          </p:nvPr>
        </p:nvSpPr>
        <p:spPr>
          <a:noFill/>
        </p:spPr>
        <p:txBody>
          <a:bodyPr/>
          <a:lstStyle/>
          <a:p>
            <a:fld id="{D8E3465C-40C6-4A2B-8F6B-B6F9F2D24935}" type="slidenum">
              <a:rPr lang="en-US"/>
              <a:pPr/>
              <a:t>16</a:t>
            </a:fld>
            <a:endParaRPr lang="en-US"/>
          </a:p>
        </p:txBody>
      </p:sp>
      <p:sp>
        <p:nvSpPr>
          <p:cNvPr id="1035" name="Rectangle 2"/>
          <p:cNvSpPr>
            <a:spLocks noGrp="1" noChangeArrowheads="1"/>
          </p:cNvSpPr>
          <p:nvPr>
            <p:ph type="title" sz="quarter"/>
          </p:nvPr>
        </p:nvSpPr>
        <p:spPr/>
        <p:txBody>
          <a:bodyPr/>
          <a:lstStyle/>
          <a:p>
            <a:pPr eaLnBrk="1" hangingPunct="1"/>
            <a:r>
              <a:rPr lang="en-US" sz="3200" smtClean="0"/>
              <a:t>Example</a:t>
            </a:r>
          </a:p>
        </p:txBody>
      </p:sp>
      <p:graphicFrame>
        <p:nvGraphicFramePr>
          <p:cNvPr id="1218574" name="Object 14"/>
          <p:cNvGraphicFramePr>
            <a:graphicFrameLocks noChangeAspect="1"/>
          </p:cNvGraphicFramePr>
          <p:nvPr>
            <p:ph sz="quarter" idx="1"/>
          </p:nvPr>
        </p:nvGraphicFramePr>
        <p:xfrm>
          <a:off x="762000" y="3740150"/>
          <a:ext cx="1790700" cy="203200"/>
        </p:xfrm>
        <a:graphic>
          <a:graphicData uri="http://schemas.openxmlformats.org/presentationml/2006/ole">
            <p:oleObj spid="_x0000_s1026" name="Equation" r:id="rId4" imgW="1904760" imgH="215640" progId="Equation.3">
              <p:embed/>
            </p:oleObj>
          </a:graphicData>
        </a:graphic>
      </p:graphicFrame>
      <p:graphicFrame>
        <p:nvGraphicFramePr>
          <p:cNvPr id="1218576" name="Object 16"/>
          <p:cNvGraphicFramePr>
            <a:graphicFrameLocks noChangeAspect="1"/>
          </p:cNvGraphicFramePr>
          <p:nvPr>
            <p:ph sz="quarter" idx="3"/>
          </p:nvPr>
        </p:nvGraphicFramePr>
        <p:xfrm>
          <a:off x="914400" y="3362325"/>
          <a:ext cx="1206500" cy="196850"/>
        </p:xfrm>
        <a:graphic>
          <a:graphicData uri="http://schemas.openxmlformats.org/presentationml/2006/ole">
            <p:oleObj spid="_x0000_s1027" name="Equation" r:id="rId5" imgW="1320480" imgH="215640" progId="Equation.3">
              <p:embed/>
            </p:oleObj>
          </a:graphicData>
        </a:graphic>
      </p:graphicFrame>
      <p:sp>
        <p:nvSpPr>
          <p:cNvPr id="1218564" name="Text Box 4"/>
          <p:cNvSpPr txBox="1">
            <a:spLocks noChangeArrowheads="1"/>
          </p:cNvSpPr>
          <p:nvPr/>
        </p:nvSpPr>
        <p:spPr bwMode="auto">
          <a:xfrm>
            <a:off x="381000" y="1371600"/>
            <a:ext cx="2743200" cy="2006600"/>
          </a:xfrm>
          <a:prstGeom prst="rect">
            <a:avLst/>
          </a:prstGeom>
          <a:noFill/>
          <a:ln w="9525">
            <a:noFill/>
            <a:miter lim="800000"/>
            <a:headEnd/>
            <a:tailEnd/>
          </a:ln>
        </p:spPr>
        <p:txBody>
          <a:bodyPr>
            <a:spAutoFit/>
          </a:bodyPr>
          <a:lstStyle/>
          <a:p>
            <a:r>
              <a:rPr lang="en-US" sz="1400"/>
              <a:t>Ordered file with </a:t>
            </a:r>
            <a:r>
              <a:rPr lang="en-US" sz="1400" b="1" i="1"/>
              <a:t>r = 30,000</a:t>
            </a:r>
          </a:p>
          <a:p>
            <a:endParaRPr lang="en-US" sz="1400" b="1"/>
          </a:p>
          <a:p>
            <a:r>
              <a:rPr lang="en-US" sz="1400"/>
              <a:t>Block size </a:t>
            </a:r>
            <a:r>
              <a:rPr lang="en-US" sz="1400" b="1" i="1"/>
              <a:t>B = 1024 bytes. </a:t>
            </a:r>
          </a:p>
          <a:p>
            <a:endParaRPr lang="en-US" sz="1400" b="1" i="1"/>
          </a:p>
          <a:p>
            <a:r>
              <a:rPr lang="en-US" sz="1400"/>
              <a:t>File records are of fixed size and are unspanned, with</a:t>
            </a:r>
          </a:p>
          <a:p>
            <a:endParaRPr lang="en-US" sz="1400"/>
          </a:p>
          <a:p>
            <a:r>
              <a:rPr lang="en-US" sz="1400"/>
              <a:t>Record length R = 100 bytes.</a:t>
            </a:r>
          </a:p>
          <a:p>
            <a:endParaRPr lang="en-US" sz="1400"/>
          </a:p>
        </p:txBody>
      </p:sp>
      <p:graphicFrame>
        <p:nvGraphicFramePr>
          <p:cNvPr id="1218578" name="Object 18"/>
          <p:cNvGraphicFramePr>
            <a:graphicFrameLocks noChangeAspect="1"/>
          </p:cNvGraphicFramePr>
          <p:nvPr>
            <p:ph sz="quarter" idx="4"/>
          </p:nvPr>
        </p:nvGraphicFramePr>
        <p:xfrm>
          <a:off x="1028700" y="4114800"/>
          <a:ext cx="1130300" cy="215900"/>
        </p:xfrm>
        <a:graphic>
          <a:graphicData uri="http://schemas.openxmlformats.org/presentationml/2006/ole">
            <p:oleObj spid="_x0000_s1028" name="Equation" r:id="rId6" imgW="1130040" imgH="215640" progId="Equation.3">
              <p:embed/>
            </p:oleObj>
          </a:graphicData>
        </a:graphic>
      </p:graphicFrame>
      <p:graphicFrame>
        <p:nvGraphicFramePr>
          <p:cNvPr id="1218580" name="Object 20"/>
          <p:cNvGraphicFramePr>
            <a:graphicFrameLocks noChangeAspect="1"/>
          </p:cNvGraphicFramePr>
          <p:nvPr/>
        </p:nvGraphicFramePr>
        <p:xfrm>
          <a:off x="584200" y="4432300"/>
          <a:ext cx="1866900" cy="215900"/>
        </p:xfrm>
        <a:graphic>
          <a:graphicData uri="http://schemas.openxmlformats.org/presentationml/2006/ole">
            <p:oleObj spid="_x0000_s1029" name="Equation" r:id="rId7" imgW="1866600" imgH="215640" progId="Equation.3">
              <p:embed/>
            </p:oleObj>
          </a:graphicData>
        </a:graphic>
      </p:graphicFrame>
      <p:graphicFrame>
        <p:nvGraphicFramePr>
          <p:cNvPr id="1218581" name="Object 21"/>
          <p:cNvGraphicFramePr>
            <a:graphicFrameLocks noChangeAspect="1"/>
          </p:cNvGraphicFramePr>
          <p:nvPr/>
        </p:nvGraphicFramePr>
        <p:xfrm>
          <a:off x="844550" y="4737100"/>
          <a:ext cx="1898650" cy="328613"/>
        </p:xfrm>
        <a:graphic>
          <a:graphicData uri="http://schemas.openxmlformats.org/presentationml/2006/ole">
            <p:oleObj spid="_x0000_s1030" name="Equation" r:id="rId8" imgW="1244520" imgH="215640" progId="Equation.3">
              <p:embed/>
            </p:oleObj>
          </a:graphicData>
        </a:graphic>
      </p:graphicFrame>
      <p:graphicFrame>
        <p:nvGraphicFramePr>
          <p:cNvPr id="1218582" name="Object 22"/>
          <p:cNvGraphicFramePr>
            <a:graphicFrameLocks noChangeAspect="1"/>
          </p:cNvGraphicFramePr>
          <p:nvPr/>
        </p:nvGraphicFramePr>
        <p:xfrm>
          <a:off x="441325" y="5081588"/>
          <a:ext cx="2692400" cy="328612"/>
        </p:xfrm>
        <a:graphic>
          <a:graphicData uri="http://schemas.openxmlformats.org/presentationml/2006/ole">
            <p:oleObj spid="_x0000_s1031" name="Equation" r:id="rId9" imgW="1765080" imgH="215640" progId="Equation.3">
              <p:embed/>
            </p:oleObj>
          </a:graphicData>
        </a:graphic>
      </p:graphicFrame>
      <p:pic>
        <p:nvPicPr>
          <p:cNvPr id="1218584" name="Picture 24"/>
          <p:cNvPicPr>
            <a:picLocks noChangeAspect="1" noChangeArrowheads="1"/>
          </p:cNvPicPr>
          <p:nvPr/>
        </p:nvPicPr>
        <p:blipFill>
          <a:blip r:embed="rId10" cstate="print"/>
          <a:srcRect/>
          <a:stretch>
            <a:fillRect/>
          </a:stretch>
        </p:blipFill>
        <p:spPr bwMode="auto">
          <a:xfrm>
            <a:off x="4495800" y="1371600"/>
            <a:ext cx="3937000" cy="4572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18584"/>
                                        </p:tgtEl>
                                        <p:attrNameLst>
                                          <p:attrName>style.visibility</p:attrName>
                                        </p:attrNameLst>
                                      </p:cBhvr>
                                      <p:to>
                                        <p:strVal val="visible"/>
                                      </p:to>
                                    </p:set>
                                    <p:anim calcmode="lin" valueType="num">
                                      <p:cBhvr additive="base">
                                        <p:cTn id="7" dur="500" fill="hold"/>
                                        <p:tgtEl>
                                          <p:spTgt spid="1218584"/>
                                        </p:tgtEl>
                                        <p:attrNameLst>
                                          <p:attrName>ppt_x</p:attrName>
                                        </p:attrNameLst>
                                      </p:cBhvr>
                                      <p:tavLst>
                                        <p:tav tm="0">
                                          <p:val>
                                            <p:strVal val="#ppt_x"/>
                                          </p:val>
                                        </p:tav>
                                        <p:tav tm="100000">
                                          <p:val>
                                            <p:strVal val="#ppt_x"/>
                                          </p:val>
                                        </p:tav>
                                      </p:tavLst>
                                    </p:anim>
                                    <p:anim calcmode="lin" valueType="num">
                                      <p:cBhvr additive="base">
                                        <p:cTn id="8" dur="500" fill="hold"/>
                                        <p:tgtEl>
                                          <p:spTgt spid="121858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18564">
                                            <p:txEl>
                                              <p:pRg st="0" end="0"/>
                                            </p:txEl>
                                          </p:spTgt>
                                        </p:tgtEl>
                                        <p:attrNameLst>
                                          <p:attrName>style.visibility</p:attrName>
                                        </p:attrNameLst>
                                      </p:cBhvr>
                                      <p:to>
                                        <p:strVal val="visible"/>
                                      </p:to>
                                    </p:set>
                                    <p:anim calcmode="lin" valueType="num">
                                      <p:cBhvr additive="base">
                                        <p:cTn id="13" dur="500" fill="hold"/>
                                        <p:tgtEl>
                                          <p:spTgt spid="121856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18564">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218564">
                                            <p:txEl>
                                              <p:pRg st="2" end="2"/>
                                            </p:txEl>
                                          </p:spTgt>
                                        </p:tgtEl>
                                        <p:attrNameLst>
                                          <p:attrName>style.visibility</p:attrName>
                                        </p:attrNameLst>
                                      </p:cBhvr>
                                      <p:to>
                                        <p:strVal val="visible"/>
                                      </p:to>
                                    </p:set>
                                    <p:anim calcmode="lin" valueType="num">
                                      <p:cBhvr additive="base">
                                        <p:cTn id="17" dur="500" fill="hold"/>
                                        <p:tgtEl>
                                          <p:spTgt spid="121856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18564">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18564">
                                            <p:txEl>
                                              <p:pRg st="4" end="4"/>
                                            </p:txEl>
                                          </p:spTgt>
                                        </p:tgtEl>
                                        <p:attrNameLst>
                                          <p:attrName>style.visibility</p:attrName>
                                        </p:attrNameLst>
                                      </p:cBhvr>
                                      <p:to>
                                        <p:strVal val="visible"/>
                                      </p:to>
                                    </p:set>
                                    <p:anim calcmode="lin" valueType="num">
                                      <p:cBhvr additive="base">
                                        <p:cTn id="21" dur="500" fill="hold"/>
                                        <p:tgtEl>
                                          <p:spTgt spid="1218564">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18564">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18564">
                                            <p:txEl>
                                              <p:pRg st="6" end="6"/>
                                            </p:txEl>
                                          </p:spTgt>
                                        </p:tgtEl>
                                        <p:attrNameLst>
                                          <p:attrName>style.visibility</p:attrName>
                                        </p:attrNameLst>
                                      </p:cBhvr>
                                      <p:to>
                                        <p:strVal val="visible"/>
                                      </p:to>
                                    </p:set>
                                    <p:anim calcmode="lin" valueType="num">
                                      <p:cBhvr additive="base">
                                        <p:cTn id="25" dur="500" fill="hold"/>
                                        <p:tgtEl>
                                          <p:spTgt spid="1218564">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1856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18576"/>
                                        </p:tgtEl>
                                        <p:attrNameLst>
                                          <p:attrName>style.visibility</p:attrName>
                                        </p:attrNameLst>
                                      </p:cBhvr>
                                      <p:to>
                                        <p:strVal val="visible"/>
                                      </p:to>
                                    </p:set>
                                    <p:anim calcmode="lin" valueType="num">
                                      <p:cBhvr additive="base">
                                        <p:cTn id="31" dur="500" fill="hold"/>
                                        <p:tgtEl>
                                          <p:spTgt spid="1218576"/>
                                        </p:tgtEl>
                                        <p:attrNameLst>
                                          <p:attrName>ppt_x</p:attrName>
                                        </p:attrNameLst>
                                      </p:cBhvr>
                                      <p:tavLst>
                                        <p:tav tm="0">
                                          <p:val>
                                            <p:strVal val="#ppt_x"/>
                                          </p:val>
                                        </p:tav>
                                        <p:tav tm="100000">
                                          <p:val>
                                            <p:strVal val="#ppt_x"/>
                                          </p:val>
                                        </p:tav>
                                      </p:tavLst>
                                    </p:anim>
                                    <p:anim calcmode="lin" valueType="num">
                                      <p:cBhvr additive="base">
                                        <p:cTn id="32" dur="500" fill="hold"/>
                                        <p:tgtEl>
                                          <p:spTgt spid="121857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18574"/>
                                        </p:tgtEl>
                                        <p:attrNameLst>
                                          <p:attrName>style.visibility</p:attrName>
                                        </p:attrNameLst>
                                      </p:cBhvr>
                                      <p:to>
                                        <p:strVal val="visible"/>
                                      </p:to>
                                    </p:set>
                                    <p:anim calcmode="lin" valueType="num">
                                      <p:cBhvr additive="base">
                                        <p:cTn id="35" dur="500" fill="hold"/>
                                        <p:tgtEl>
                                          <p:spTgt spid="1218574"/>
                                        </p:tgtEl>
                                        <p:attrNameLst>
                                          <p:attrName>ppt_x</p:attrName>
                                        </p:attrNameLst>
                                      </p:cBhvr>
                                      <p:tavLst>
                                        <p:tav tm="0">
                                          <p:val>
                                            <p:strVal val="#ppt_x"/>
                                          </p:val>
                                        </p:tav>
                                        <p:tav tm="100000">
                                          <p:val>
                                            <p:strVal val="#ppt_x"/>
                                          </p:val>
                                        </p:tav>
                                      </p:tavLst>
                                    </p:anim>
                                    <p:anim calcmode="lin" valueType="num">
                                      <p:cBhvr additive="base">
                                        <p:cTn id="36" dur="500" fill="hold"/>
                                        <p:tgtEl>
                                          <p:spTgt spid="1218574"/>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218578"/>
                                        </p:tgtEl>
                                        <p:attrNameLst>
                                          <p:attrName>style.visibility</p:attrName>
                                        </p:attrNameLst>
                                      </p:cBhvr>
                                      <p:to>
                                        <p:strVal val="visible"/>
                                      </p:to>
                                    </p:set>
                                    <p:anim calcmode="lin" valueType="num">
                                      <p:cBhvr additive="base">
                                        <p:cTn id="41" dur="500" fill="hold"/>
                                        <p:tgtEl>
                                          <p:spTgt spid="1218578"/>
                                        </p:tgtEl>
                                        <p:attrNameLst>
                                          <p:attrName>ppt_x</p:attrName>
                                        </p:attrNameLst>
                                      </p:cBhvr>
                                      <p:tavLst>
                                        <p:tav tm="0">
                                          <p:val>
                                            <p:strVal val="#ppt_x"/>
                                          </p:val>
                                        </p:tav>
                                        <p:tav tm="100000">
                                          <p:val>
                                            <p:strVal val="#ppt_x"/>
                                          </p:val>
                                        </p:tav>
                                      </p:tavLst>
                                    </p:anim>
                                    <p:anim calcmode="lin" valueType="num">
                                      <p:cBhvr additive="base">
                                        <p:cTn id="42" dur="500" fill="hold"/>
                                        <p:tgtEl>
                                          <p:spTgt spid="1218578"/>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18580"/>
                                        </p:tgtEl>
                                        <p:attrNameLst>
                                          <p:attrName>style.visibility</p:attrName>
                                        </p:attrNameLst>
                                      </p:cBhvr>
                                      <p:to>
                                        <p:strVal val="visible"/>
                                      </p:to>
                                    </p:set>
                                    <p:anim calcmode="lin" valueType="num">
                                      <p:cBhvr additive="base">
                                        <p:cTn id="45" dur="500" fill="hold"/>
                                        <p:tgtEl>
                                          <p:spTgt spid="1218580"/>
                                        </p:tgtEl>
                                        <p:attrNameLst>
                                          <p:attrName>ppt_x</p:attrName>
                                        </p:attrNameLst>
                                      </p:cBhvr>
                                      <p:tavLst>
                                        <p:tav tm="0">
                                          <p:val>
                                            <p:strVal val="#ppt_x"/>
                                          </p:val>
                                        </p:tav>
                                        <p:tav tm="100000">
                                          <p:val>
                                            <p:strVal val="#ppt_x"/>
                                          </p:val>
                                        </p:tav>
                                      </p:tavLst>
                                    </p:anim>
                                    <p:anim calcmode="lin" valueType="num">
                                      <p:cBhvr additive="base">
                                        <p:cTn id="46" dur="500" fill="hold"/>
                                        <p:tgtEl>
                                          <p:spTgt spid="121858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218581"/>
                                        </p:tgtEl>
                                        <p:attrNameLst>
                                          <p:attrName>style.visibility</p:attrName>
                                        </p:attrNameLst>
                                      </p:cBhvr>
                                      <p:to>
                                        <p:strVal val="visible"/>
                                      </p:to>
                                    </p:set>
                                    <p:anim calcmode="lin" valueType="num">
                                      <p:cBhvr additive="base">
                                        <p:cTn id="51" dur="500" fill="hold"/>
                                        <p:tgtEl>
                                          <p:spTgt spid="1218581"/>
                                        </p:tgtEl>
                                        <p:attrNameLst>
                                          <p:attrName>ppt_x</p:attrName>
                                        </p:attrNameLst>
                                      </p:cBhvr>
                                      <p:tavLst>
                                        <p:tav tm="0">
                                          <p:val>
                                            <p:strVal val="#ppt_x"/>
                                          </p:val>
                                        </p:tav>
                                        <p:tav tm="100000">
                                          <p:val>
                                            <p:strVal val="#ppt_x"/>
                                          </p:val>
                                        </p:tav>
                                      </p:tavLst>
                                    </p:anim>
                                    <p:anim calcmode="lin" valueType="num">
                                      <p:cBhvr additive="base">
                                        <p:cTn id="52" dur="500" fill="hold"/>
                                        <p:tgtEl>
                                          <p:spTgt spid="121858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218582"/>
                                        </p:tgtEl>
                                        <p:attrNameLst>
                                          <p:attrName>style.visibility</p:attrName>
                                        </p:attrNameLst>
                                      </p:cBhvr>
                                      <p:to>
                                        <p:strVal val="visible"/>
                                      </p:to>
                                    </p:set>
                                    <p:anim calcmode="lin" valueType="num">
                                      <p:cBhvr additive="base">
                                        <p:cTn id="55" dur="500" fill="hold"/>
                                        <p:tgtEl>
                                          <p:spTgt spid="1218582"/>
                                        </p:tgtEl>
                                        <p:attrNameLst>
                                          <p:attrName>ppt_x</p:attrName>
                                        </p:attrNameLst>
                                      </p:cBhvr>
                                      <p:tavLst>
                                        <p:tav tm="0">
                                          <p:val>
                                            <p:strVal val="#ppt_x"/>
                                          </p:val>
                                        </p:tav>
                                        <p:tav tm="100000">
                                          <p:val>
                                            <p:strVal val="#ppt_x"/>
                                          </p:val>
                                        </p:tav>
                                      </p:tavLst>
                                    </p:anim>
                                    <p:anim calcmode="lin" valueType="num">
                                      <p:cBhvr additive="base">
                                        <p:cTn id="56" dur="500" fill="hold"/>
                                        <p:tgtEl>
                                          <p:spTgt spid="12185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9" name="Date Placeholder 6"/>
          <p:cNvSpPr>
            <a:spLocks noGrp="1"/>
          </p:cNvSpPr>
          <p:nvPr>
            <p:ph type="dt" sz="quarter" idx="10"/>
          </p:nvPr>
        </p:nvSpPr>
        <p:spPr>
          <a:noFill/>
        </p:spPr>
        <p:txBody>
          <a:bodyPr/>
          <a:lstStyle/>
          <a:p>
            <a:fld id="{BF280A4D-9362-425F-AF1A-6A211C666DD3}" type="datetime4">
              <a:rPr lang="en-US"/>
              <a:pPr/>
              <a:t>October 24, 2012</a:t>
            </a:fld>
            <a:endParaRPr lang="en-US"/>
          </a:p>
        </p:txBody>
      </p:sp>
      <p:sp>
        <p:nvSpPr>
          <p:cNvPr id="2060" name="Footer Placeholder 7"/>
          <p:cNvSpPr>
            <a:spLocks noGrp="1"/>
          </p:cNvSpPr>
          <p:nvPr>
            <p:ph type="ftr" sz="quarter" idx="11"/>
          </p:nvPr>
        </p:nvSpPr>
        <p:spPr>
          <a:noFill/>
        </p:spPr>
        <p:txBody>
          <a:bodyPr/>
          <a:lstStyle/>
          <a:p>
            <a:r>
              <a:rPr lang="en-US"/>
              <a:t>ADBS: Storage</a:t>
            </a:r>
          </a:p>
        </p:txBody>
      </p:sp>
      <p:sp>
        <p:nvSpPr>
          <p:cNvPr id="2061" name="Slide Number Placeholder 8"/>
          <p:cNvSpPr>
            <a:spLocks noGrp="1"/>
          </p:cNvSpPr>
          <p:nvPr>
            <p:ph type="sldNum" sz="quarter" idx="12"/>
          </p:nvPr>
        </p:nvSpPr>
        <p:spPr>
          <a:noFill/>
        </p:spPr>
        <p:txBody>
          <a:bodyPr/>
          <a:lstStyle/>
          <a:p>
            <a:fld id="{FCEBA80A-A3F0-4A98-9F38-BE4D6C1C3E89}" type="slidenum">
              <a:rPr lang="en-US"/>
              <a:pPr/>
              <a:t>17</a:t>
            </a:fld>
            <a:endParaRPr lang="en-US"/>
          </a:p>
        </p:txBody>
      </p:sp>
      <p:sp>
        <p:nvSpPr>
          <p:cNvPr id="2062" name="Rectangle 2"/>
          <p:cNvSpPr>
            <a:spLocks noGrp="1" noChangeArrowheads="1"/>
          </p:cNvSpPr>
          <p:nvPr>
            <p:ph type="title" sz="quarter"/>
          </p:nvPr>
        </p:nvSpPr>
        <p:spPr>
          <a:xfrm>
            <a:off x="457200" y="274638"/>
            <a:ext cx="8229600" cy="868362"/>
          </a:xfrm>
        </p:spPr>
        <p:txBody>
          <a:bodyPr/>
          <a:lstStyle/>
          <a:p>
            <a:pPr eaLnBrk="1" hangingPunct="1"/>
            <a:r>
              <a:rPr lang="en-US" sz="3200" smtClean="0"/>
              <a:t>Example of Primary Index</a:t>
            </a:r>
          </a:p>
        </p:txBody>
      </p:sp>
      <p:graphicFrame>
        <p:nvGraphicFramePr>
          <p:cNvPr id="1225735" name="Object 7"/>
          <p:cNvGraphicFramePr>
            <a:graphicFrameLocks noChangeAspect="1"/>
          </p:cNvGraphicFramePr>
          <p:nvPr>
            <p:ph sz="quarter" idx="1"/>
          </p:nvPr>
        </p:nvGraphicFramePr>
        <p:xfrm>
          <a:off x="762000" y="4038600"/>
          <a:ext cx="2209800" cy="257175"/>
        </p:xfrm>
        <a:graphic>
          <a:graphicData uri="http://schemas.openxmlformats.org/presentationml/2006/ole">
            <p:oleObj spid="_x0000_s2050" name="Equation" r:id="rId4" imgW="1854000" imgH="215640" progId="Equation.3">
              <p:embed/>
            </p:oleObj>
          </a:graphicData>
        </a:graphic>
      </p:graphicFrame>
      <p:graphicFrame>
        <p:nvGraphicFramePr>
          <p:cNvPr id="1225737" name="Object 9"/>
          <p:cNvGraphicFramePr>
            <a:graphicFrameLocks noChangeAspect="1"/>
          </p:cNvGraphicFramePr>
          <p:nvPr>
            <p:ph sz="quarter" idx="2"/>
          </p:nvPr>
        </p:nvGraphicFramePr>
        <p:xfrm>
          <a:off x="609600" y="3352800"/>
          <a:ext cx="4038600" cy="381000"/>
        </p:xfrm>
        <a:graphic>
          <a:graphicData uri="http://schemas.openxmlformats.org/presentationml/2006/ole">
            <p:oleObj spid="_x0000_s2051" name="Equation" r:id="rId5" imgW="965160" imgH="203040" progId="Equation.3">
              <p:embed/>
            </p:oleObj>
          </a:graphicData>
        </a:graphic>
      </p:graphicFrame>
      <p:graphicFrame>
        <p:nvGraphicFramePr>
          <p:cNvPr id="1225743" name="Object 15"/>
          <p:cNvGraphicFramePr>
            <a:graphicFrameLocks noChangeAspect="1"/>
          </p:cNvGraphicFramePr>
          <p:nvPr>
            <p:ph sz="quarter" idx="3"/>
          </p:nvPr>
        </p:nvGraphicFramePr>
        <p:xfrm>
          <a:off x="914400" y="3644900"/>
          <a:ext cx="1524000" cy="304800"/>
        </p:xfrm>
        <a:graphic>
          <a:graphicData uri="http://schemas.openxmlformats.org/presentationml/2006/ole">
            <p:oleObj spid="_x0000_s2052" name="Equation" r:id="rId6" imgW="888840" imgH="177480" progId="Equation.3">
              <p:embed/>
            </p:oleObj>
          </a:graphicData>
        </a:graphic>
      </p:graphicFrame>
      <p:graphicFrame>
        <p:nvGraphicFramePr>
          <p:cNvPr id="1225733" name="Object 5"/>
          <p:cNvGraphicFramePr>
            <a:graphicFrameLocks noChangeAspect="1"/>
          </p:cNvGraphicFramePr>
          <p:nvPr/>
        </p:nvGraphicFramePr>
        <p:xfrm>
          <a:off x="762000" y="2817813"/>
          <a:ext cx="2051050" cy="687387"/>
        </p:xfrm>
        <a:graphic>
          <a:graphicData uri="http://schemas.openxmlformats.org/presentationml/2006/ole">
            <p:oleObj spid="_x0000_s2053" name="Equation" r:id="rId7" imgW="1130040" imgH="380880" progId="Equation.3">
              <p:embed/>
            </p:oleObj>
          </a:graphicData>
        </a:graphic>
      </p:graphicFrame>
      <p:sp>
        <p:nvSpPr>
          <p:cNvPr id="1225734" name="Text Box 6"/>
          <p:cNvSpPr txBox="1">
            <a:spLocks noChangeArrowheads="1"/>
          </p:cNvSpPr>
          <p:nvPr/>
        </p:nvSpPr>
        <p:spPr bwMode="auto">
          <a:xfrm>
            <a:off x="304800" y="1066800"/>
            <a:ext cx="5334000" cy="2246769"/>
          </a:xfrm>
          <a:prstGeom prst="rect">
            <a:avLst/>
          </a:prstGeom>
          <a:noFill/>
          <a:ln w="9525">
            <a:noFill/>
            <a:miter lim="800000"/>
            <a:headEnd/>
            <a:tailEnd/>
          </a:ln>
        </p:spPr>
        <p:txBody>
          <a:bodyPr wrap="square">
            <a:spAutoFit/>
          </a:bodyPr>
          <a:lstStyle/>
          <a:p>
            <a:r>
              <a:rPr lang="en-US" sz="1400" dirty="0"/>
              <a:t>Ordered file with </a:t>
            </a:r>
            <a:r>
              <a:rPr lang="en-US" sz="1400" b="1" i="1" dirty="0"/>
              <a:t>r = 30,000</a:t>
            </a:r>
          </a:p>
          <a:p>
            <a:endParaRPr lang="en-US" sz="1400" b="1" dirty="0"/>
          </a:p>
          <a:p>
            <a:r>
              <a:rPr lang="en-US" sz="1400" dirty="0"/>
              <a:t>Block size </a:t>
            </a:r>
            <a:r>
              <a:rPr lang="en-US" sz="1400" b="1" i="1" dirty="0"/>
              <a:t>B = 1024 bytes. </a:t>
            </a:r>
          </a:p>
          <a:p>
            <a:r>
              <a:rPr lang="en-US" sz="1400" dirty="0" smtClean="0"/>
              <a:t/>
            </a:r>
            <a:br>
              <a:rPr lang="en-US" sz="1400" dirty="0" smtClean="0"/>
            </a:br>
            <a:r>
              <a:rPr lang="en-US" sz="1400" dirty="0" smtClean="0"/>
              <a:t>File </a:t>
            </a:r>
            <a:r>
              <a:rPr lang="en-US" sz="1400" dirty="0"/>
              <a:t>records are of fixed size and are </a:t>
            </a:r>
            <a:r>
              <a:rPr lang="en-US" sz="1400" dirty="0" err="1"/>
              <a:t>unspanned</a:t>
            </a:r>
            <a:r>
              <a:rPr lang="en-US" sz="1400" dirty="0"/>
              <a:t>, with</a:t>
            </a:r>
          </a:p>
          <a:p>
            <a:endParaRPr lang="en-US" sz="1400" dirty="0"/>
          </a:p>
          <a:p>
            <a:r>
              <a:rPr lang="en-US" sz="1400" dirty="0"/>
              <a:t>Record length R = 100 bytes</a:t>
            </a:r>
            <a:r>
              <a:rPr lang="en-US" sz="1400" dirty="0" smtClean="0"/>
              <a:t>.</a:t>
            </a:r>
            <a:br>
              <a:rPr lang="en-US" sz="1400" dirty="0" smtClean="0"/>
            </a:br>
            <a:endParaRPr lang="en-US" sz="1400" dirty="0" smtClean="0"/>
          </a:p>
          <a:p>
            <a:r>
              <a:rPr lang="en-US" sz="1400" dirty="0" err="1" smtClean="0"/>
              <a:t>Oreder</a:t>
            </a:r>
            <a:r>
              <a:rPr lang="en-US" sz="1400" dirty="0" smtClean="0"/>
              <a:t> key field  V , Block Pointer  P </a:t>
            </a:r>
            <a:endParaRPr lang="en-US" sz="1400" dirty="0"/>
          </a:p>
          <a:p>
            <a:endParaRPr lang="en-US" sz="1400" dirty="0"/>
          </a:p>
        </p:txBody>
      </p:sp>
      <p:graphicFrame>
        <p:nvGraphicFramePr>
          <p:cNvPr id="2054" name="Rectangle 17"/>
          <p:cNvGraphicFramePr>
            <a:graphicFrameLocks/>
          </p:cNvGraphicFramePr>
          <p:nvPr>
            <p:ph sz="quarter" idx="4"/>
          </p:nvPr>
        </p:nvGraphicFramePr>
        <p:xfrm>
          <a:off x="5026025" y="3938588"/>
          <a:ext cx="3281363" cy="2187575"/>
        </p:xfrm>
        <a:graphic>
          <a:graphicData uri="http://schemas.openxmlformats.org/presentationml/2006/ole">
            <p:oleObj spid="_x0000_s2054" name="Equation" r:id="rId8" imgW="0" imgH="0" progId="Equation.3">
              <p:embed/>
            </p:oleObj>
          </a:graphicData>
        </a:graphic>
      </p:graphicFrame>
      <p:graphicFrame>
        <p:nvGraphicFramePr>
          <p:cNvPr id="1225747" name="Object 19"/>
          <p:cNvGraphicFramePr>
            <a:graphicFrameLocks noChangeAspect="1"/>
          </p:cNvGraphicFramePr>
          <p:nvPr/>
        </p:nvGraphicFramePr>
        <p:xfrm>
          <a:off x="1163638" y="4391025"/>
          <a:ext cx="1797050" cy="328613"/>
        </p:xfrm>
        <a:graphic>
          <a:graphicData uri="http://schemas.openxmlformats.org/presentationml/2006/ole">
            <p:oleObj spid="_x0000_s2055" name="Equation" r:id="rId9" imgW="1180800" imgH="215640" progId="Equation.3">
              <p:embed/>
            </p:oleObj>
          </a:graphicData>
        </a:graphic>
      </p:graphicFrame>
      <p:graphicFrame>
        <p:nvGraphicFramePr>
          <p:cNvPr id="1225748" name="Object 20"/>
          <p:cNvGraphicFramePr>
            <a:graphicFrameLocks noChangeAspect="1"/>
          </p:cNvGraphicFramePr>
          <p:nvPr/>
        </p:nvGraphicFramePr>
        <p:xfrm>
          <a:off x="804863" y="4776788"/>
          <a:ext cx="2535237" cy="328612"/>
        </p:xfrm>
        <a:graphic>
          <a:graphicData uri="http://schemas.openxmlformats.org/presentationml/2006/ole">
            <p:oleObj spid="_x0000_s2056" name="Equation" r:id="rId10" imgW="1663560" imgH="215640" progId="Equation.3">
              <p:embed/>
            </p:oleObj>
          </a:graphicData>
        </a:graphic>
      </p:graphicFrame>
      <p:graphicFrame>
        <p:nvGraphicFramePr>
          <p:cNvPr id="1225749" name="Object 21"/>
          <p:cNvGraphicFramePr>
            <a:graphicFrameLocks noChangeAspect="1"/>
          </p:cNvGraphicFramePr>
          <p:nvPr/>
        </p:nvGraphicFramePr>
        <p:xfrm>
          <a:off x="1062038" y="5233988"/>
          <a:ext cx="1935162" cy="328612"/>
        </p:xfrm>
        <a:graphic>
          <a:graphicData uri="http://schemas.openxmlformats.org/presentationml/2006/ole">
            <p:oleObj spid="_x0000_s2057" name="Equation" r:id="rId11" imgW="1269720" imgH="215640" progId="Equation.3">
              <p:embed/>
            </p:oleObj>
          </a:graphicData>
        </a:graphic>
      </p:graphicFrame>
      <p:graphicFrame>
        <p:nvGraphicFramePr>
          <p:cNvPr id="1225750" name="Object 22"/>
          <p:cNvGraphicFramePr>
            <a:graphicFrameLocks noChangeAspect="1"/>
          </p:cNvGraphicFramePr>
          <p:nvPr/>
        </p:nvGraphicFramePr>
        <p:xfrm>
          <a:off x="854075" y="5614988"/>
          <a:ext cx="2360613" cy="328612"/>
        </p:xfrm>
        <a:graphic>
          <a:graphicData uri="http://schemas.openxmlformats.org/presentationml/2006/ole">
            <p:oleObj spid="_x0000_s2058" name="Equation" r:id="rId12" imgW="1549080" imgH="215640" progId="Equation.3">
              <p:embed/>
            </p:oleObj>
          </a:graphicData>
        </a:graphic>
      </p:graphicFrame>
      <p:pic>
        <p:nvPicPr>
          <p:cNvPr id="1225751" name="Picture 23"/>
          <p:cNvPicPr>
            <a:picLocks noChangeAspect="1" noChangeArrowheads="1"/>
          </p:cNvPicPr>
          <p:nvPr/>
        </p:nvPicPr>
        <p:blipFill>
          <a:blip r:embed="rId13" cstate="print"/>
          <a:srcRect/>
          <a:stretch>
            <a:fillRect/>
          </a:stretch>
        </p:blipFill>
        <p:spPr bwMode="auto">
          <a:xfrm>
            <a:off x="4724400" y="1295400"/>
            <a:ext cx="4038600" cy="4953000"/>
          </a:xfrm>
          <a:prstGeom prst="rect">
            <a:avLst/>
          </a:prstGeom>
          <a:noFill/>
          <a:ln w="9525">
            <a:noFill/>
            <a:miter lim="800000"/>
            <a:headEnd/>
            <a:tailEnd/>
          </a:ln>
        </p:spPr>
      </p:pic>
      <p:sp>
        <p:nvSpPr>
          <p:cNvPr id="1225752" name="Text Box 24"/>
          <p:cNvSpPr txBox="1">
            <a:spLocks noChangeArrowheads="1"/>
          </p:cNvSpPr>
          <p:nvPr/>
        </p:nvSpPr>
        <p:spPr bwMode="auto">
          <a:xfrm>
            <a:off x="3657600" y="5410200"/>
            <a:ext cx="2209800" cy="274638"/>
          </a:xfrm>
          <a:prstGeom prst="rect">
            <a:avLst/>
          </a:prstGeom>
          <a:noFill/>
          <a:ln w="9525">
            <a:noFill/>
            <a:miter lim="800000"/>
            <a:headEnd/>
            <a:tailEnd/>
          </a:ln>
        </p:spPr>
        <p:txBody>
          <a:bodyPr>
            <a:spAutoFit/>
          </a:bodyPr>
          <a:lstStyle/>
          <a:p>
            <a:pPr>
              <a:spcBef>
                <a:spcPct val="50000"/>
              </a:spcBef>
            </a:pPr>
            <a:r>
              <a:rPr lang="en-US" sz="1200">
                <a:solidFill>
                  <a:schemeClr val="hlink"/>
                </a:solidFill>
              </a:rPr>
              <a:t>Total Block access = 1+6 = 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5751"/>
                                        </p:tgtEl>
                                        <p:attrNameLst>
                                          <p:attrName>style.visibility</p:attrName>
                                        </p:attrNameLst>
                                      </p:cBhvr>
                                      <p:to>
                                        <p:strVal val="visible"/>
                                      </p:to>
                                    </p:set>
                                    <p:anim calcmode="lin" valueType="num">
                                      <p:cBhvr additive="base">
                                        <p:cTn id="7" dur="500" fill="hold"/>
                                        <p:tgtEl>
                                          <p:spTgt spid="1225751"/>
                                        </p:tgtEl>
                                        <p:attrNameLst>
                                          <p:attrName>ppt_x</p:attrName>
                                        </p:attrNameLst>
                                      </p:cBhvr>
                                      <p:tavLst>
                                        <p:tav tm="0">
                                          <p:val>
                                            <p:strVal val="#ppt_x"/>
                                          </p:val>
                                        </p:tav>
                                        <p:tav tm="100000">
                                          <p:val>
                                            <p:strVal val="#ppt_x"/>
                                          </p:val>
                                        </p:tav>
                                      </p:tavLst>
                                    </p:anim>
                                    <p:anim calcmode="lin" valueType="num">
                                      <p:cBhvr additive="base">
                                        <p:cTn id="8" dur="500" fill="hold"/>
                                        <p:tgtEl>
                                          <p:spTgt spid="122575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5734">
                                            <p:txEl>
                                              <p:pRg st="0" end="0"/>
                                            </p:txEl>
                                          </p:spTgt>
                                        </p:tgtEl>
                                        <p:attrNameLst>
                                          <p:attrName>style.visibility</p:attrName>
                                        </p:attrNameLst>
                                      </p:cBhvr>
                                      <p:to>
                                        <p:strVal val="visible"/>
                                      </p:to>
                                    </p:set>
                                    <p:anim calcmode="lin" valueType="num">
                                      <p:cBhvr additive="base">
                                        <p:cTn id="13" dur="500" fill="hold"/>
                                        <p:tgtEl>
                                          <p:spTgt spid="122573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5734">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225734">
                                            <p:txEl>
                                              <p:pRg st="2" end="2"/>
                                            </p:txEl>
                                          </p:spTgt>
                                        </p:tgtEl>
                                        <p:attrNameLst>
                                          <p:attrName>style.visibility</p:attrName>
                                        </p:attrNameLst>
                                      </p:cBhvr>
                                      <p:to>
                                        <p:strVal val="visible"/>
                                      </p:to>
                                    </p:set>
                                    <p:anim calcmode="lin" valueType="num">
                                      <p:cBhvr additive="base">
                                        <p:cTn id="17" dur="500" fill="hold"/>
                                        <p:tgtEl>
                                          <p:spTgt spid="122573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25734">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25734">
                                            <p:txEl>
                                              <p:pRg st="3" end="3"/>
                                            </p:txEl>
                                          </p:spTgt>
                                        </p:tgtEl>
                                        <p:attrNameLst>
                                          <p:attrName>style.visibility</p:attrName>
                                        </p:attrNameLst>
                                      </p:cBhvr>
                                      <p:to>
                                        <p:strVal val="visible"/>
                                      </p:to>
                                    </p:set>
                                    <p:anim calcmode="lin" valueType="num">
                                      <p:cBhvr additive="base">
                                        <p:cTn id="21" dur="500" fill="hold"/>
                                        <p:tgtEl>
                                          <p:spTgt spid="122573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25734">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25734">
                                            <p:txEl>
                                              <p:pRg st="5" end="5"/>
                                            </p:txEl>
                                          </p:spTgt>
                                        </p:tgtEl>
                                        <p:attrNameLst>
                                          <p:attrName>style.visibility</p:attrName>
                                        </p:attrNameLst>
                                      </p:cBhvr>
                                      <p:to>
                                        <p:strVal val="visible"/>
                                      </p:to>
                                    </p:set>
                                    <p:anim calcmode="lin" valueType="num">
                                      <p:cBhvr additive="base">
                                        <p:cTn id="25" dur="500" fill="hold"/>
                                        <p:tgtEl>
                                          <p:spTgt spid="1225734">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5734">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25734">
                                            <p:txEl>
                                              <p:pRg st="6" end="6"/>
                                            </p:txEl>
                                          </p:spTgt>
                                        </p:tgtEl>
                                        <p:attrNameLst>
                                          <p:attrName>style.visibility</p:attrName>
                                        </p:attrNameLst>
                                      </p:cBhvr>
                                      <p:to>
                                        <p:strVal val="visible"/>
                                      </p:to>
                                    </p:set>
                                    <p:anim calcmode="lin" valueType="num">
                                      <p:cBhvr additive="base">
                                        <p:cTn id="29" dur="500" fill="hold"/>
                                        <p:tgtEl>
                                          <p:spTgt spid="1225734">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2573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225737"/>
                                        </p:tgtEl>
                                        <p:attrNameLst>
                                          <p:attrName>style.visibility</p:attrName>
                                        </p:attrNameLst>
                                      </p:cBhvr>
                                      <p:to>
                                        <p:strVal val="visible"/>
                                      </p:to>
                                    </p:set>
                                    <p:anim calcmode="lin" valueType="num">
                                      <p:cBhvr additive="base">
                                        <p:cTn id="35" dur="500" fill="hold"/>
                                        <p:tgtEl>
                                          <p:spTgt spid="1225737"/>
                                        </p:tgtEl>
                                        <p:attrNameLst>
                                          <p:attrName>ppt_x</p:attrName>
                                        </p:attrNameLst>
                                      </p:cBhvr>
                                      <p:tavLst>
                                        <p:tav tm="0">
                                          <p:val>
                                            <p:strVal val="#ppt_x"/>
                                          </p:val>
                                        </p:tav>
                                        <p:tav tm="100000">
                                          <p:val>
                                            <p:strVal val="#ppt_x"/>
                                          </p:val>
                                        </p:tav>
                                      </p:tavLst>
                                    </p:anim>
                                    <p:anim calcmode="lin" valueType="num">
                                      <p:cBhvr additive="base">
                                        <p:cTn id="36" dur="500" fill="hold"/>
                                        <p:tgtEl>
                                          <p:spTgt spid="122573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225733"/>
                                        </p:tgtEl>
                                        <p:attrNameLst>
                                          <p:attrName>style.visibility</p:attrName>
                                        </p:attrNameLst>
                                      </p:cBhvr>
                                      <p:to>
                                        <p:strVal val="visible"/>
                                      </p:to>
                                    </p:set>
                                    <p:anim calcmode="lin" valueType="num">
                                      <p:cBhvr additive="base">
                                        <p:cTn id="39" dur="500" fill="hold"/>
                                        <p:tgtEl>
                                          <p:spTgt spid="1225733"/>
                                        </p:tgtEl>
                                        <p:attrNameLst>
                                          <p:attrName>ppt_x</p:attrName>
                                        </p:attrNameLst>
                                      </p:cBhvr>
                                      <p:tavLst>
                                        <p:tav tm="0">
                                          <p:val>
                                            <p:strVal val="#ppt_x"/>
                                          </p:val>
                                        </p:tav>
                                        <p:tav tm="100000">
                                          <p:val>
                                            <p:strVal val="#ppt_x"/>
                                          </p:val>
                                        </p:tav>
                                      </p:tavLst>
                                    </p:anim>
                                    <p:anim calcmode="lin" valueType="num">
                                      <p:cBhvr additive="base">
                                        <p:cTn id="40" dur="500" fill="hold"/>
                                        <p:tgtEl>
                                          <p:spTgt spid="122573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225743"/>
                                        </p:tgtEl>
                                        <p:attrNameLst>
                                          <p:attrName>style.visibility</p:attrName>
                                        </p:attrNameLst>
                                      </p:cBhvr>
                                      <p:to>
                                        <p:strVal val="visible"/>
                                      </p:to>
                                    </p:set>
                                    <p:anim calcmode="lin" valueType="num">
                                      <p:cBhvr additive="base">
                                        <p:cTn id="45" dur="500" fill="hold"/>
                                        <p:tgtEl>
                                          <p:spTgt spid="1225743"/>
                                        </p:tgtEl>
                                        <p:attrNameLst>
                                          <p:attrName>ppt_x</p:attrName>
                                        </p:attrNameLst>
                                      </p:cBhvr>
                                      <p:tavLst>
                                        <p:tav tm="0">
                                          <p:val>
                                            <p:strVal val="#ppt_x"/>
                                          </p:val>
                                        </p:tav>
                                        <p:tav tm="100000">
                                          <p:val>
                                            <p:strVal val="#ppt_x"/>
                                          </p:val>
                                        </p:tav>
                                      </p:tavLst>
                                    </p:anim>
                                    <p:anim calcmode="lin" valueType="num">
                                      <p:cBhvr additive="base">
                                        <p:cTn id="46" dur="500" fill="hold"/>
                                        <p:tgtEl>
                                          <p:spTgt spid="122574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225735"/>
                                        </p:tgtEl>
                                        <p:attrNameLst>
                                          <p:attrName>style.visibility</p:attrName>
                                        </p:attrNameLst>
                                      </p:cBhvr>
                                      <p:to>
                                        <p:strVal val="visible"/>
                                      </p:to>
                                    </p:set>
                                    <p:anim calcmode="lin" valueType="num">
                                      <p:cBhvr additive="base">
                                        <p:cTn id="51" dur="500" fill="hold"/>
                                        <p:tgtEl>
                                          <p:spTgt spid="1225735"/>
                                        </p:tgtEl>
                                        <p:attrNameLst>
                                          <p:attrName>ppt_x</p:attrName>
                                        </p:attrNameLst>
                                      </p:cBhvr>
                                      <p:tavLst>
                                        <p:tav tm="0">
                                          <p:val>
                                            <p:strVal val="#ppt_x"/>
                                          </p:val>
                                        </p:tav>
                                        <p:tav tm="100000">
                                          <p:val>
                                            <p:strVal val="#ppt_x"/>
                                          </p:val>
                                        </p:tav>
                                      </p:tavLst>
                                    </p:anim>
                                    <p:anim calcmode="lin" valueType="num">
                                      <p:cBhvr additive="base">
                                        <p:cTn id="52" dur="500" fill="hold"/>
                                        <p:tgtEl>
                                          <p:spTgt spid="1225735"/>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225747"/>
                                        </p:tgtEl>
                                        <p:attrNameLst>
                                          <p:attrName>style.visibility</p:attrName>
                                        </p:attrNameLst>
                                      </p:cBhvr>
                                      <p:to>
                                        <p:strVal val="visible"/>
                                      </p:to>
                                    </p:set>
                                    <p:anim calcmode="lin" valueType="num">
                                      <p:cBhvr additive="base">
                                        <p:cTn id="57" dur="500" fill="hold"/>
                                        <p:tgtEl>
                                          <p:spTgt spid="1225747"/>
                                        </p:tgtEl>
                                        <p:attrNameLst>
                                          <p:attrName>ppt_x</p:attrName>
                                        </p:attrNameLst>
                                      </p:cBhvr>
                                      <p:tavLst>
                                        <p:tav tm="0">
                                          <p:val>
                                            <p:strVal val="#ppt_x"/>
                                          </p:val>
                                        </p:tav>
                                        <p:tav tm="100000">
                                          <p:val>
                                            <p:strVal val="#ppt_x"/>
                                          </p:val>
                                        </p:tav>
                                      </p:tavLst>
                                    </p:anim>
                                    <p:anim calcmode="lin" valueType="num">
                                      <p:cBhvr additive="base">
                                        <p:cTn id="58" dur="500" fill="hold"/>
                                        <p:tgtEl>
                                          <p:spTgt spid="122574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225748"/>
                                        </p:tgtEl>
                                        <p:attrNameLst>
                                          <p:attrName>style.visibility</p:attrName>
                                        </p:attrNameLst>
                                      </p:cBhvr>
                                      <p:to>
                                        <p:strVal val="visible"/>
                                      </p:to>
                                    </p:set>
                                    <p:anim calcmode="lin" valueType="num">
                                      <p:cBhvr additive="base">
                                        <p:cTn id="61" dur="500" fill="hold"/>
                                        <p:tgtEl>
                                          <p:spTgt spid="1225748"/>
                                        </p:tgtEl>
                                        <p:attrNameLst>
                                          <p:attrName>ppt_x</p:attrName>
                                        </p:attrNameLst>
                                      </p:cBhvr>
                                      <p:tavLst>
                                        <p:tav tm="0">
                                          <p:val>
                                            <p:strVal val="#ppt_x"/>
                                          </p:val>
                                        </p:tav>
                                        <p:tav tm="100000">
                                          <p:val>
                                            <p:strVal val="#ppt_x"/>
                                          </p:val>
                                        </p:tav>
                                      </p:tavLst>
                                    </p:anim>
                                    <p:anim calcmode="lin" valueType="num">
                                      <p:cBhvr additive="base">
                                        <p:cTn id="62" dur="500" fill="hold"/>
                                        <p:tgtEl>
                                          <p:spTgt spid="1225748"/>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225749"/>
                                        </p:tgtEl>
                                        <p:attrNameLst>
                                          <p:attrName>style.visibility</p:attrName>
                                        </p:attrNameLst>
                                      </p:cBhvr>
                                      <p:to>
                                        <p:strVal val="visible"/>
                                      </p:to>
                                    </p:set>
                                    <p:anim calcmode="lin" valueType="num">
                                      <p:cBhvr additive="base">
                                        <p:cTn id="67" dur="500" fill="hold"/>
                                        <p:tgtEl>
                                          <p:spTgt spid="1225749"/>
                                        </p:tgtEl>
                                        <p:attrNameLst>
                                          <p:attrName>ppt_x</p:attrName>
                                        </p:attrNameLst>
                                      </p:cBhvr>
                                      <p:tavLst>
                                        <p:tav tm="0">
                                          <p:val>
                                            <p:strVal val="#ppt_x"/>
                                          </p:val>
                                        </p:tav>
                                        <p:tav tm="100000">
                                          <p:val>
                                            <p:strVal val="#ppt_x"/>
                                          </p:val>
                                        </p:tav>
                                      </p:tavLst>
                                    </p:anim>
                                    <p:anim calcmode="lin" valueType="num">
                                      <p:cBhvr additive="base">
                                        <p:cTn id="68" dur="500" fill="hold"/>
                                        <p:tgtEl>
                                          <p:spTgt spid="1225749"/>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1225750"/>
                                        </p:tgtEl>
                                        <p:attrNameLst>
                                          <p:attrName>style.visibility</p:attrName>
                                        </p:attrNameLst>
                                      </p:cBhvr>
                                      <p:to>
                                        <p:strVal val="visible"/>
                                      </p:to>
                                    </p:set>
                                    <p:anim calcmode="lin" valueType="num">
                                      <p:cBhvr additive="base">
                                        <p:cTn id="71" dur="500" fill="hold"/>
                                        <p:tgtEl>
                                          <p:spTgt spid="1225750"/>
                                        </p:tgtEl>
                                        <p:attrNameLst>
                                          <p:attrName>ppt_x</p:attrName>
                                        </p:attrNameLst>
                                      </p:cBhvr>
                                      <p:tavLst>
                                        <p:tav tm="0">
                                          <p:val>
                                            <p:strVal val="#ppt_x"/>
                                          </p:val>
                                        </p:tav>
                                        <p:tav tm="100000">
                                          <p:val>
                                            <p:strVal val="#ppt_x"/>
                                          </p:val>
                                        </p:tav>
                                      </p:tavLst>
                                    </p:anim>
                                    <p:anim calcmode="lin" valueType="num">
                                      <p:cBhvr additive="base">
                                        <p:cTn id="72" dur="500" fill="hold"/>
                                        <p:tgtEl>
                                          <p:spTgt spid="1225750"/>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1225752"/>
                                        </p:tgtEl>
                                        <p:attrNameLst>
                                          <p:attrName>style.visibility</p:attrName>
                                        </p:attrNameLst>
                                      </p:cBhvr>
                                      <p:to>
                                        <p:strVal val="visible"/>
                                      </p:to>
                                    </p:set>
                                    <p:anim calcmode="lin" valueType="num">
                                      <p:cBhvr additive="base">
                                        <p:cTn id="77" dur="500" fill="hold"/>
                                        <p:tgtEl>
                                          <p:spTgt spid="1225752"/>
                                        </p:tgtEl>
                                        <p:attrNameLst>
                                          <p:attrName>ppt_x</p:attrName>
                                        </p:attrNameLst>
                                      </p:cBhvr>
                                      <p:tavLst>
                                        <p:tav tm="0">
                                          <p:val>
                                            <p:strVal val="#ppt_x"/>
                                          </p:val>
                                        </p:tav>
                                        <p:tav tm="100000">
                                          <p:val>
                                            <p:strVal val="#ppt_x"/>
                                          </p:val>
                                        </p:tav>
                                      </p:tavLst>
                                    </p:anim>
                                    <p:anim calcmode="lin" valueType="num">
                                      <p:cBhvr additive="base">
                                        <p:cTn id="78" dur="500" fill="hold"/>
                                        <p:tgtEl>
                                          <p:spTgt spid="12257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575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Date Placeholder 3"/>
          <p:cNvSpPr>
            <a:spLocks noGrp="1"/>
          </p:cNvSpPr>
          <p:nvPr>
            <p:ph type="dt" sz="quarter" idx="10"/>
          </p:nvPr>
        </p:nvSpPr>
        <p:spPr>
          <a:noFill/>
        </p:spPr>
        <p:txBody>
          <a:bodyPr/>
          <a:lstStyle/>
          <a:p>
            <a:fld id="{AD3CF260-684C-40FA-85B1-6303FE371F96}" type="datetime4">
              <a:rPr lang="en-US"/>
              <a:pPr/>
              <a:t>October 24, 2012</a:t>
            </a:fld>
            <a:endParaRPr lang="en-US"/>
          </a:p>
        </p:txBody>
      </p:sp>
      <p:sp>
        <p:nvSpPr>
          <p:cNvPr id="22531" name="Footer Placeholder 4"/>
          <p:cNvSpPr>
            <a:spLocks noGrp="1"/>
          </p:cNvSpPr>
          <p:nvPr>
            <p:ph type="ftr" sz="quarter" idx="11"/>
          </p:nvPr>
        </p:nvSpPr>
        <p:spPr>
          <a:noFill/>
        </p:spPr>
        <p:txBody>
          <a:bodyPr/>
          <a:lstStyle/>
          <a:p>
            <a:r>
              <a:rPr lang="en-US"/>
              <a:t>ADBS: Storage</a:t>
            </a:r>
          </a:p>
        </p:txBody>
      </p:sp>
      <p:sp>
        <p:nvSpPr>
          <p:cNvPr id="22532" name="Slide Number Placeholder 5"/>
          <p:cNvSpPr>
            <a:spLocks noGrp="1"/>
          </p:cNvSpPr>
          <p:nvPr>
            <p:ph type="sldNum" sz="quarter" idx="12"/>
          </p:nvPr>
        </p:nvSpPr>
        <p:spPr>
          <a:noFill/>
        </p:spPr>
        <p:txBody>
          <a:bodyPr/>
          <a:lstStyle/>
          <a:p>
            <a:fld id="{F3FAF20C-93A6-415D-AD6F-F19843619219}" type="slidenum">
              <a:rPr lang="en-US"/>
              <a:pPr/>
              <a:t>18</a:t>
            </a:fld>
            <a:endParaRPr lang="en-US"/>
          </a:p>
        </p:txBody>
      </p:sp>
      <p:sp>
        <p:nvSpPr>
          <p:cNvPr id="22533" name="Rectangle 2"/>
          <p:cNvSpPr>
            <a:spLocks noGrp="1" noChangeArrowheads="1"/>
          </p:cNvSpPr>
          <p:nvPr>
            <p:ph type="title"/>
          </p:nvPr>
        </p:nvSpPr>
        <p:spPr>
          <a:xfrm>
            <a:off x="457200" y="274638"/>
            <a:ext cx="8229600" cy="792162"/>
          </a:xfrm>
        </p:spPr>
        <p:txBody>
          <a:bodyPr/>
          <a:lstStyle/>
          <a:p>
            <a:pPr eaLnBrk="1" hangingPunct="1"/>
            <a:r>
              <a:rPr lang="en-US" sz="3200" smtClean="0"/>
              <a:t>Disadvantages of Primary Index</a:t>
            </a:r>
          </a:p>
        </p:txBody>
      </p:sp>
      <p:sp>
        <p:nvSpPr>
          <p:cNvPr id="1232899" name="Rectangle 3"/>
          <p:cNvSpPr>
            <a:spLocks noGrp="1" noChangeArrowheads="1"/>
          </p:cNvSpPr>
          <p:nvPr>
            <p:ph type="body" idx="1"/>
          </p:nvPr>
        </p:nvSpPr>
        <p:spPr>
          <a:xfrm>
            <a:off x="457200" y="1219200"/>
            <a:ext cx="8229600" cy="4906963"/>
          </a:xfrm>
        </p:spPr>
        <p:txBody>
          <a:bodyPr/>
          <a:lstStyle/>
          <a:p>
            <a:pPr algn="just" eaLnBrk="1" hangingPunct="1">
              <a:lnSpc>
                <a:spcPct val="80000"/>
              </a:lnSpc>
              <a:buClr>
                <a:schemeClr val="hlink"/>
              </a:buClr>
              <a:buFont typeface="Wingdings" pitchFamily="2" charset="2"/>
              <a:buChar char="Ø"/>
            </a:pPr>
            <a:r>
              <a:rPr lang="en-US" sz="2000" smtClean="0"/>
              <a:t>A major problem with a primary index as with any ordered file is insertion and deletion of records. </a:t>
            </a:r>
          </a:p>
          <a:p>
            <a:pPr algn="just" eaLnBrk="1" hangingPunct="1">
              <a:lnSpc>
                <a:spcPct val="80000"/>
              </a:lnSpc>
              <a:buClr>
                <a:schemeClr val="hlink"/>
              </a:buClr>
              <a:buFont typeface="Wingdings" pitchFamily="2" charset="2"/>
              <a:buChar char="Ø"/>
            </a:pPr>
            <a:endParaRPr lang="en-US" sz="2000" smtClean="0"/>
          </a:p>
          <a:p>
            <a:pPr algn="just" eaLnBrk="1" hangingPunct="1">
              <a:lnSpc>
                <a:spcPct val="80000"/>
              </a:lnSpc>
              <a:buClr>
                <a:schemeClr val="hlink"/>
              </a:buClr>
              <a:buFont typeface="Wingdings" pitchFamily="2" charset="2"/>
              <a:buChar char="Ø"/>
            </a:pPr>
            <a:r>
              <a:rPr lang="en-US" sz="2000" smtClean="0"/>
              <a:t>With a primary index, the problem is compounded because, if we attempt to insert a record in its correct position in the data file, we have to not only move records to make space for the new record but also change some index entries, since moving records will change the anchor records of some blocks.</a:t>
            </a:r>
          </a:p>
          <a:p>
            <a:pPr algn="just" eaLnBrk="1" hangingPunct="1">
              <a:lnSpc>
                <a:spcPct val="80000"/>
              </a:lnSpc>
              <a:buClr>
                <a:schemeClr val="hlink"/>
              </a:buClr>
              <a:buFont typeface="Wingdings" pitchFamily="2" charset="2"/>
              <a:buChar char="Ø"/>
            </a:pPr>
            <a:endParaRPr lang="en-US" sz="2000" smtClean="0"/>
          </a:p>
          <a:p>
            <a:pPr algn="just" eaLnBrk="1" hangingPunct="1">
              <a:lnSpc>
                <a:spcPct val="80000"/>
              </a:lnSpc>
              <a:buClr>
                <a:schemeClr val="hlink"/>
              </a:buClr>
              <a:buFont typeface="Wingdings" pitchFamily="2" charset="2"/>
              <a:buChar char="Ø"/>
            </a:pPr>
            <a:r>
              <a:rPr lang="en-US" sz="2000" smtClean="0"/>
              <a:t>Using an unordered overflow file, as discussed in Section 13.7, can reduce this problem.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32899">
                                            <p:txEl>
                                              <p:pRg st="0" end="0"/>
                                            </p:txEl>
                                          </p:spTgt>
                                        </p:tgtEl>
                                        <p:attrNameLst>
                                          <p:attrName>style.visibility</p:attrName>
                                        </p:attrNameLst>
                                      </p:cBhvr>
                                      <p:to>
                                        <p:strVal val="visible"/>
                                      </p:to>
                                    </p:set>
                                    <p:anim calcmode="lin" valueType="num">
                                      <p:cBhvr additive="base">
                                        <p:cTn id="7" dur="500" fill="hold"/>
                                        <p:tgtEl>
                                          <p:spTgt spid="12328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328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32899">
                                            <p:txEl>
                                              <p:pRg st="2" end="2"/>
                                            </p:txEl>
                                          </p:spTgt>
                                        </p:tgtEl>
                                        <p:attrNameLst>
                                          <p:attrName>style.visibility</p:attrName>
                                        </p:attrNameLst>
                                      </p:cBhvr>
                                      <p:to>
                                        <p:strVal val="visible"/>
                                      </p:to>
                                    </p:set>
                                    <p:anim calcmode="lin" valueType="num">
                                      <p:cBhvr additive="base">
                                        <p:cTn id="13" dur="500" fill="hold"/>
                                        <p:tgtEl>
                                          <p:spTgt spid="123289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3289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32899">
                                            <p:txEl>
                                              <p:pRg st="4" end="4"/>
                                            </p:txEl>
                                          </p:spTgt>
                                        </p:tgtEl>
                                        <p:attrNameLst>
                                          <p:attrName>style.visibility</p:attrName>
                                        </p:attrNameLst>
                                      </p:cBhvr>
                                      <p:to>
                                        <p:strVal val="visible"/>
                                      </p:to>
                                    </p:set>
                                    <p:anim calcmode="lin" valueType="num">
                                      <p:cBhvr additive="base">
                                        <p:cTn id="19" dur="500" fill="hold"/>
                                        <p:tgtEl>
                                          <p:spTgt spid="123289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3289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Date Placeholder 3"/>
          <p:cNvSpPr>
            <a:spLocks noGrp="1"/>
          </p:cNvSpPr>
          <p:nvPr>
            <p:ph type="dt" sz="quarter" idx="10"/>
          </p:nvPr>
        </p:nvSpPr>
        <p:spPr>
          <a:noFill/>
        </p:spPr>
        <p:txBody>
          <a:bodyPr/>
          <a:lstStyle/>
          <a:p>
            <a:fld id="{5D6787C2-29C3-4096-83A8-76C31A7EF753}" type="datetime4">
              <a:rPr lang="en-US"/>
              <a:pPr/>
              <a:t>October 24, 2012</a:t>
            </a:fld>
            <a:endParaRPr lang="en-US"/>
          </a:p>
        </p:txBody>
      </p:sp>
      <p:sp>
        <p:nvSpPr>
          <p:cNvPr id="23555" name="Footer Placeholder 4"/>
          <p:cNvSpPr>
            <a:spLocks noGrp="1"/>
          </p:cNvSpPr>
          <p:nvPr>
            <p:ph type="ftr" sz="quarter" idx="11"/>
          </p:nvPr>
        </p:nvSpPr>
        <p:spPr>
          <a:noFill/>
        </p:spPr>
        <p:txBody>
          <a:bodyPr/>
          <a:lstStyle/>
          <a:p>
            <a:r>
              <a:rPr lang="en-US"/>
              <a:t>ADBS: Storage</a:t>
            </a:r>
          </a:p>
        </p:txBody>
      </p:sp>
      <p:sp>
        <p:nvSpPr>
          <p:cNvPr id="23556" name="Slide Number Placeholder 5"/>
          <p:cNvSpPr>
            <a:spLocks noGrp="1"/>
          </p:cNvSpPr>
          <p:nvPr>
            <p:ph type="sldNum" sz="quarter" idx="12"/>
          </p:nvPr>
        </p:nvSpPr>
        <p:spPr>
          <a:noFill/>
        </p:spPr>
        <p:txBody>
          <a:bodyPr/>
          <a:lstStyle/>
          <a:p>
            <a:fld id="{AB3B1F31-CB5B-4315-8C67-052DEBD73773}" type="slidenum">
              <a:rPr lang="en-US"/>
              <a:pPr/>
              <a:t>19</a:t>
            </a:fld>
            <a:endParaRPr lang="en-US"/>
          </a:p>
        </p:txBody>
      </p:sp>
      <p:sp>
        <p:nvSpPr>
          <p:cNvPr id="23557" name="Rectangle 2"/>
          <p:cNvSpPr>
            <a:spLocks noGrp="1" noChangeArrowheads="1"/>
          </p:cNvSpPr>
          <p:nvPr>
            <p:ph type="title"/>
          </p:nvPr>
        </p:nvSpPr>
        <p:spPr>
          <a:xfrm>
            <a:off x="457200" y="198438"/>
            <a:ext cx="8229600" cy="639762"/>
          </a:xfrm>
        </p:spPr>
        <p:txBody>
          <a:bodyPr/>
          <a:lstStyle/>
          <a:p>
            <a:pPr eaLnBrk="1" hangingPunct="1"/>
            <a:r>
              <a:rPr lang="en-US" sz="3200" smtClean="0"/>
              <a:t>Example of Primary Index</a:t>
            </a:r>
          </a:p>
        </p:txBody>
      </p:sp>
      <p:pic>
        <p:nvPicPr>
          <p:cNvPr id="23558" name="Picture 3"/>
          <p:cNvPicPr>
            <a:picLocks noChangeAspect="1" noChangeArrowheads="1"/>
          </p:cNvPicPr>
          <p:nvPr/>
        </p:nvPicPr>
        <p:blipFill>
          <a:blip r:embed="rId3" cstate="print"/>
          <a:srcRect/>
          <a:stretch>
            <a:fillRect/>
          </a:stretch>
        </p:blipFill>
        <p:spPr bwMode="auto">
          <a:xfrm>
            <a:off x="990600" y="914400"/>
            <a:ext cx="7315200" cy="5257800"/>
          </a:xfrm>
          <a:prstGeom prst="rect">
            <a:avLst/>
          </a:prstGeom>
          <a:noFill/>
          <a:ln w="9525">
            <a:noFill/>
            <a:miter lim="800000"/>
            <a:headEnd/>
            <a:tailEnd/>
          </a:ln>
        </p:spPr>
      </p:pic>
      <p:sp>
        <p:nvSpPr>
          <p:cNvPr id="23559" name="Text Box 4"/>
          <p:cNvSpPr txBox="1">
            <a:spLocks noChangeArrowheads="1"/>
          </p:cNvSpPr>
          <p:nvPr/>
        </p:nvSpPr>
        <p:spPr bwMode="auto">
          <a:xfrm>
            <a:off x="609600" y="5105400"/>
            <a:ext cx="2743200" cy="942975"/>
          </a:xfrm>
          <a:prstGeom prst="rect">
            <a:avLst/>
          </a:prstGeom>
          <a:noFill/>
          <a:ln w="9525">
            <a:noFill/>
            <a:miter lim="800000"/>
            <a:headEnd/>
            <a:tailEnd/>
          </a:ln>
        </p:spPr>
        <p:txBody>
          <a:bodyPr>
            <a:spAutoFit/>
          </a:bodyPr>
          <a:lstStyle/>
          <a:p>
            <a:pPr algn="just"/>
            <a:r>
              <a:rPr lang="en-US" sz="1400">
                <a:solidFill>
                  <a:schemeClr val="hlink"/>
                </a:solidFill>
              </a:rPr>
              <a:t>The total number of entries in the index is the same as the </a:t>
            </a:r>
            <a:r>
              <a:rPr lang="en-US" sz="1400" i="1">
                <a:solidFill>
                  <a:schemeClr val="hlink"/>
                </a:solidFill>
              </a:rPr>
              <a:t>number of </a:t>
            </a:r>
            <a:r>
              <a:rPr lang="en-US" sz="1400">
                <a:solidFill>
                  <a:schemeClr val="hlink"/>
                </a:solidFill>
              </a:rPr>
              <a:t>disk </a:t>
            </a:r>
            <a:r>
              <a:rPr lang="en-US" sz="1400" i="1">
                <a:solidFill>
                  <a:schemeClr val="hlink"/>
                </a:solidFill>
              </a:rPr>
              <a:t>blocks </a:t>
            </a:r>
            <a:r>
              <a:rPr lang="en-US" sz="1400">
                <a:solidFill>
                  <a:schemeClr val="hlink"/>
                </a:solidFill>
              </a:rPr>
              <a:t>in the ordered data file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Date Placeholder 3"/>
          <p:cNvSpPr>
            <a:spLocks noGrp="1"/>
          </p:cNvSpPr>
          <p:nvPr>
            <p:ph type="dt" sz="quarter" idx="10"/>
          </p:nvPr>
        </p:nvSpPr>
        <p:spPr>
          <a:noFill/>
        </p:spPr>
        <p:txBody>
          <a:bodyPr/>
          <a:lstStyle/>
          <a:p>
            <a:fld id="{247337FE-A1D5-4EB7-AFD9-5E74C0CC44F8}" type="datetime4">
              <a:rPr lang="en-US"/>
              <a:pPr/>
              <a:t>October 24, 2012</a:t>
            </a:fld>
            <a:endParaRPr lang="en-US"/>
          </a:p>
        </p:txBody>
      </p:sp>
      <p:sp>
        <p:nvSpPr>
          <p:cNvPr id="24579" name="Footer Placeholder 4"/>
          <p:cNvSpPr>
            <a:spLocks noGrp="1"/>
          </p:cNvSpPr>
          <p:nvPr>
            <p:ph type="ftr" sz="quarter" idx="11"/>
          </p:nvPr>
        </p:nvSpPr>
        <p:spPr>
          <a:noFill/>
        </p:spPr>
        <p:txBody>
          <a:bodyPr/>
          <a:lstStyle/>
          <a:p>
            <a:r>
              <a:rPr lang="en-US"/>
              <a:t>ADBS: Storage</a:t>
            </a:r>
          </a:p>
        </p:txBody>
      </p:sp>
      <p:sp>
        <p:nvSpPr>
          <p:cNvPr id="24580" name="Slide Number Placeholder 5"/>
          <p:cNvSpPr>
            <a:spLocks noGrp="1"/>
          </p:cNvSpPr>
          <p:nvPr>
            <p:ph type="sldNum" sz="quarter" idx="12"/>
          </p:nvPr>
        </p:nvSpPr>
        <p:spPr>
          <a:noFill/>
        </p:spPr>
        <p:txBody>
          <a:bodyPr/>
          <a:lstStyle/>
          <a:p>
            <a:fld id="{10407835-1FC5-4E2C-B4F8-BF12443A0161}" type="slidenum">
              <a:rPr lang="en-US"/>
              <a:pPr/>
              <a:t>20</a:t>
            </a:fld>
            <a:endParaRPr lang="en-US"/>
          </a:p>
        </p:txBody>
      </p:sp>
      <p:sp>
        <p:nvSpPr>
          <p:cNvPr id="24581" name="Rectangle 2"/>
          <p:cNvSpPr>
            <a:spLocks noGrp="1" noChangeArrowheads="1"/>
          </p:cNvSpPr>
          <p:nvPr>
            <p:ph type="title"/>
          </p:nvPr>
        </p:nvSpPr>
        <p:spPr/>
        <p:txBody>
          <a:bodyPr/>
          <a:lstStyle/>
          <a:p>
            <a:pPr eaLnBrk="1" hangingPunct="1"/>
            <a:endParaRPr lang="en-US" smtClean="0"/>
          </a:p>
        </p:txBody>
      </p:sp>
      <p:sp>
        <p:nvSpPr>
          <p:cNvPr id="24582" name="Rectangle 3"/>
          <p:cNvSpPr>
            <a:spLocks noGrp="1" noChangeArrowheads="1"/>
          </p:cNvSpPr>
          <p:nvPr>
            <p:ph type="body" idx="1"/>
          </p:nvPr>
        </p:nvSpPr>
        <p:spPr/>
        <p:txBody>
          <a:bodyPr/>
          <a:lstStyle/>
          <a:p>
            <a:pPr algn="ctr" eaLnBrk="1" hangingPunct="1">
              <a:buFontTx/>
              <a:buNone/>
            </a:pPr>
            <a:endParaRPr lang="en-US" sz="6000" b="1" smtClean="0"/>
          </a:p>
          <a:p>
            <a:pPr algn="ctr" eaLnBrk="1" hangingPunct="1">
              <a:buFontTx/>
              <a:buNone/>
            </a:pPr>
            <a:r>
              <a:rPr lang="en-US" sz="6000" b="1" smtClean="0"/>
              <a:t>Break for 10 min.</a:t>
            </a:r>
            <a:endParaRPr lang="en-US" sz="12900" b="1"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Date Placeholder 3"/>
          <p:cNvSpPr>
            <a:spLocks noGrp="1"/>
          </p:cNvSpPr>
          <p:nvPr>
            <p:ph type="dt" sz="quarter" idx="10"/>
          </p:nvPr>
        </p:nvSpPr>
        <p:spPr>
          <a:noFill/>
        </p:spPr>
        <p:txBody>
          <a:bodyPr/>
          <a:lstStyle/>
          <a:p>
            <a:fld id="{A852927B-9511-4F94-B7AB-FC7D1CB08952}" type="datetime4">
              <a:rPr lang="en-US"/>
              <a:pPr/>
              <a:t>October 24, 2012</a:t>
            </a:fld>
            <a:endParaRPr lang="en-US"/>
          </a:p>
        </p:txBody>
      </p:sp>
      <p:sp>
        <p:nvSpPr>
          <p:cNvPr id="25603" name="Footer Placeholder 4"/>
          <p:cNvSpPr>
            <a:spLocks noGrp="1"/>
          </p:cNvSpPr>
          <p:nvPr>
            <p:ph type="ftr" sz="quarter" idx="11"/>
          </p:nvPr>
        </p:nvSpPr>
        <p:spPr>
          <a:noFill/>
        </p:spPr>
        <p:txBody>
          <a:bodyPr/>
          <a:lstStyle/>
          <a:p>
            <a:r>
              <a:rPr lang="en-US"/>
              <a:t>ADBS: Storage</a:t>
            </a:r>
          </a:p>
        </p:txBody>
      </p:sp>
      <p:sp>
        <p:nvSpPr>
          <p:cNvPr id="25604" name="Slide Number Placeholder 5"/>
          <p:cNvSpPr>
            <a:spLocks noGrp="1"/>
          </p:cNvSpPr>
          <p:nvPr>
            <p:ph type="sldNum" sz="quarter" idx="12"/>
          </p:nvPr>
        </p:nvSpPr>
        <p:spPr>
          <a:noFill/>
        </p:spPr>
        <p:txBody>
          <a:bodyPr/>
          <a:lstStyle/>
          <a:p>
            <a:fld id="{D37965BE-B8FC-4295-87EB-3A816CE1F1D9}" type="slidenum">
              <a:rPr lang="en-US"/>
              <a:pPr/>
              <a:t>21</a:t>
            </a:fld>
            <a:endParaRPr lang="en-US"/>
          </a:p>
        </p:txBody>
      </p:sp>
      <p:sp>
        <p:nvSpPr>
          <p:cNvPr id="25605" name="Rectangle 2"/>
          <p:cNvSpPr>
            <a:spLocks noGrp="1" noChangeArrowheads="1"/>
          </p:cNvSpPr>
          <p:nvPr>
            <p:ph type="title"/>
          </p:nvPr>
        </p:nvSpPr>
        <p:spPr>
          <a:xfrm>
            <a:off x="457200" y="274638"/>
            <a:ext cx="8229600" cy="868362"/>
          </a:xfrm>
        </p:spPr>
        <p:txBody>
          <a:bodyPr/>
          <a:lstStyle/>
          <a:p>
            <a:pPr eaLnBrk="1" hangingPunct="1"/>
            <a:r>
              <a:rPr lang="en-US" sz="3200" smtClean="0"/>
              <a:t>Clustering Indexing</a:t>
            </a:r>
          </a:p>
        </p:txBody>
      </p:sp>
      <p:sp>
        <p:nvSpPr>
          <p:cNvPr id="1234947" name="Rectangle 3"/>
          <p:cNvSpPr>
            <a:spLocks noGrp="1" noChangeArrowheads="1"/>
          </p:cNvSpPr>
          <p:nvPr>
            <p:ph type="body" idx="1"/>
          </p:nvPr>
        </p:nvSpPr>
        <p:spPr>
          <a:xfrm>
            <a:off x="457200" y="1219200"/>
            <a:ext cx="8229600" cy="4906963"/>
          </a:xfrm>
        </p:spPr>
        <p:txBody>
          <a:bodyPr/>
          <a:lstStyle/>
          <a:p>
            <a:pPr algn="just" eaLnBrk="1" hangingPunct="1">
              <a:lnSpc>
                <a:spcPct val="90000"/>
              </a:lnSpc>
              <a:buClr>
                <a:schemeClr val="hlink"/>
              </a:buClr>
              <a:buFont typeface="Wingdings" pitchFamily="2" charset="2"/>
              <a:buChar char="Ø"/>
            </a:pPr>
            <a:r>
              <a:rPr lang="en-US" sz="2000" smtClean="0"/>
              <a:t>If records of a file are physically ordered on a nonkey field-which </a:t>
            </a:r>
            <a:r>
              <a:rPr lang="en-US" sz="2000" i="1" smtClean="0"/>
              <a:t>does not </a:t>
            </a:r>
            <a:r>
              <a:rPr lang="en-US" sz="2000" smtClean="0"/>
              <a:t>have a distinct value for each record-that field is called the clustering field. </a:t>
            </a:r>
          </a:p>
          <a:p>
            <a:pPr algn="just" eaLnBrk="1" hangingPunct="1">
              <a:lnSpc>
                <a:spcPct val="90000"/>
              </a:lnSpc>
              <a:buClr>
                <a:schemeClr val="hlink"/>
              </a:buClr>
              <a:buFont typeface="Wingdings" pitchFamily="2" charset="2"/>
              <a:buChar char="Ø"/>
            </a:pPr>
            <a:endParaRPr lang="en-US" sz="2000" smtClean="0"/>
          </a:p>
          <a:p>
            <a:pPr algn="just" eaLnBrk="1" hangingPunct="1">
              <a:lnSpc>
                <a:spcPct val="90000"/>
              </a:lnSpc>
              <a:buClr>
                <a:schemeClr val="hlink"/>
              </a:buClr>
              <a:buFont typeface="Wingdings" pitchFamily="2" charset="2"/>
              <a:buChar char="Ø"/>
            </a:pPr>
            <a:r>
              <a:rPr lang="en-US" sz="2000" smtClean="0"/>
              <a:t>We can create a different type of index, called a clustering index, to speed up retrieval of records that have the same value for the clustering field. </a:t>
            </a:r>
          </a:p>
          <a:p>
            <a:pPr algn="just" eaLnBrk="1" hangingPunct="1">
              <a:lnSpc>
                <a:spcPct val="90000"/>
              </a:lnSpc>
              <a:buClr>
                <a:schemeClr val="hlink"/>
              </a:buClr>
              <a:buFont typeface="Wingdings" pitchFamily="2" charset="2"/>
              <a:buChar char="Ø"/>
            </a:pPr>
            <a:endParaRPr lang="en-US" sz="2000" smtClean="0"/>
          </a:p>
          <a:p>
            <a:pPr algn="just" eaLnBrk="1" hangingPunct="1">
              <a:lnSpc>
                <a:spcPct val="90000"/>
              </a:lnSpc>
              <a:buClr>
                <a:schemeClr val="hlink"/>
              </a:buClr>
              <a:buFont typeface="Wingdings" pitchFamily="2" charset="2"/>
              <a:buChar char="Ø"/>
            </a:pPr>
            <a:r>
              <a:rPr lang="en-US" sz="2000" smtClean="0"/>
              <a:t>This differs from a primary index, which requires that the ordering field of the data file have a </a:t>
            </a:r>
            <a:r>
              <a:rPr lang="en-US" sz="2000" i="1" smtClean="0"/>
              <a:t>distinct value </a:t>
            </a:r>
            <a:r>
              <a:rPr lang="en-US" sz="2000" smtClean="0"/>
              <a:t>for each record.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34947">
                                            <p:txEl>
                                              <p:pRg st="0" end="0"/>
                                            </p:txEl>
                                          </p:spTgt>
                                        </p:tgtEl>
                                        <p:attrNameLst>
                                          <p:attrName>style.visibility</p:attrName>
                                        </p:attrNameLst>
                                      </p:cBhvr>
                                      <p:to>
                                        <p:strVal val="visible"/>
                                      </p:to>
                                    </p:set>
                                    <p:anim calcmode="lin" valueType="num">
                                      <p:cBhvr additive="base">
                                        <p:cTn id="7" dur="500" fill="hold"/>
                                        <p:tgtEl>
                                          <p:spTgt spid="123494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3494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34947">
                                            <p:txEl>
                                              <p:pRg st="2" end="2"/>
                                            </p:txEl>
                                          </p:spTgt>
                                        </p:tgtEl>
                                        <p:attrNameLst>
                                          <p:attrName>style.visibility</p:attrName>
                                        </p:attrNameLst>
                                      </p:cBhvr>
                                      <p:to>
                                        <p:strVal val="visible"/>
                                      </p:to>
                                    </p:set>
                                    <p:anim calcmode="lin" valueType="num">
                                      <p:cBhvr additive="base">
                                        <p:cTn id="13" dur="500" fill="hold"/>
                                        <p:tgtEl>
                                          <p:spTgt spid="123494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3494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34947">
                                            <p:txEl>
                                              <p:pRg st="4" end="4"/>
                                            </p:txEl>
                                          </p:spTgt>
                                        </p:tgtEl>
                                        <p:attrNameLst>
                                          <p:attrName>style.visibility</p:attrName>
                                        </p:attrNameLst>
                                      </p:cBhvr>
                                      <p:to>
                                        <p:strVal val="visible"/>
                                      </p:to>
                                    </p:set>
                                    <p:anim calcmode="lin" valueType="num">
                                      <p:cBhvr additive="base">
                                        <p:cTn id="19" dur="500" fill="hold"/>
                                        <p:tgtEl>
                                          <p:spTgt spid="1234947">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3494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Date Placeholder 3"/>
          <p:cNvSpPr>
            <a:spLocks noGrp="1"/>
          </p:cNvSpPr>
          <p:nvPr>
            <p:ph type="dt" sz="quarter" idx="10"/>
          </p:nvPr>
        </p:nvSpPr>
        <p:spPr>
          <a:noFill/>
        </p:spPr>
        <p:txBody>
          <a:bodyPr/>
          <a:lstStyle/>
          <a:p>
            <a:fld id="{E6011B16-F125-4FAA-A412-ECAA50AAD839}" type="datetime4">
              <a:rPr lang="en-US"/>
              <a:pPr/>
              <a:t>October 24, 2012</a:t>
            </a:fld>
            <a:endParaRPr lang="en-US"/>
          </a:p>
        </p:txBody>
      </p:sp>
      <p:sp>
        <p:nvSpPr>
          <p:cNvPr id="26627" name="Footer Placeholder 4"/>
          <p:cNvSpPr>
            <a:spLocks noGrp="1"/>
          </p:cNvSpPr>
          <p:nvPr>
            <p:ph type="ftr" sz="quarter" idx="11"/>
          </p:nvPr>
        </p:nvSpPr>
        <p:spPr>
          <a:noFill/>
        </p:spPr>
        <p:txBody>
          <a:bodyPr/>
          <a:lstStyle/>
          <a:p>
            <a:r>
              <a:rPr lang="en-US"/>
              <a:t>ADBS: Storage</a:t>
            </a:r>
          </a:p>
        </p:txBody>
      </p:sp>
      <p:sp>
        <p:nvSpPr>
          <p:cNvPr id="26628" name="Slide Number Placeholder 5"/>
          <p:cNvSpPr>
            <a:spLocks noGrp="1"/>
          </p:cNvSpPr>
          <p:nvPr>
            <p:ph type="sldNum" sz="quarter" idx="12"/>
          </p:nvPr>
        </p:nvSpPr>
        <p:spPr>
          <a:noFill/>
        </p:spPr>
        <p:txBody>
          <a:bodyPr/>
          <a:lstStyle/>
          <a:p>
            <a:fld id="{229B1B24-5D71-428D-8404-F9B257E81152}" type="slidenum">
              <a:rPr lang="en-US"/>
              <a:pPr/>
              <a:t>22</a:t>
            </a:fld>
            <a:endParaRPr lang="en-US"/>
          </a:p>
        </p:txBody>
      </p:sp>
      <p:sp>
        <p:nvSpPr>
          <p:cNvPr id="26629" name="Rectangle 2"/>
          <p:cNvSpPr>
            <a:spLocks noGrp="1" noChangeArrowheads="1"/>
          </p:cNvSpPr>
          <p:nvPr>
            <p:ph type="title"/>
          </p:nvPr>
        </p:nvSpPr>
        <p:spPr>
          <a:xfrm>
            <a:off x="457200" y="274638"/>
            <a:ext cx="8229600" cy="868362"/>
          </a:xfrm>
        </p:spPr>
        <p:txBody>
          <a:bodyPr/>
          <a:lstStyle/>
          <a:p>
            <a:pPr eaLnBrk="1" hangingPunct="1"/>
            <a:r>
              <a:rPr lang="en-US" sz="3200" smtClean="0"/>
              <a:t>Clustering Indexing</a:t>
            </a:r>
          </a:p>
        </p:txBody>
      </p:sp>
      <p:sp>
        <p:nvSpPr>
          <p:cNvPr id="1235971" name="Rectangle 3"/>
          <p:cNvSpPr>
            <a:spLocks noGrp="1" noChangeArrowheads="1"/>
          </p:cNvSpPr>
          <p:nvPr>
            <p:ph type="body" idx="1"/>
          </p:nvPr>
        </p:nvSpPr>
        <p:spPr>
          <a:xfrm>
            <a:off x="457200" y="1219200"/>
            <a:ext cx="3124200" cy="4906963"/>
          </a:xfrm>
        </p:spPr>
        <p:txBody>
          <a:bodyPr/>
          <a:lstStyle/>
          <a:p>
            <a:pPr algn="just" eaLnBrk="1" hangingPunct="1">
              <a:lnSpc>
                <a:spcPct val="80000"/>
              </a:lnSpc>
              <a:buClr>
                <a:schemeClr val="hlink"/>
              </a:buClr>
              <a:buFont typeface="Wingdings" pitchFamily="2" charset="2"/>
              <a:buChar char="v"/>
            </a:pPr>
            <a:r>
              <a:rPr lang="en-US" sz="1800" smtClean="0"/>
              <a:t>A clustering index is also an ordered file with two fields; the first field is of the same type as the clustering field of the data file, and the second field is a block pointer.</a:t>
            </a:r>
          </a:p>
          <a:p>
            <a:pPr algn="just" eaLnBrk="1" hangingPunct="1">
              <a:lnSpc>
                <a:spcPct val="80000"/>
              </a:lnSpc>
              <a:buClr>
                <a:schemeClr val="hlink"/>
              </a:buClr>
              <a:buFont typeface="Wingdings" pitchFamily="2" charset="2"/>
              <a:buChar char="v"/>
            </a:pPr>
            <a:endParaRPr lang="en-US" sz="1800" smtClean="0"/>
          </a:p>
          <a:p>
            <a:pPr algn="just" eaLnBrk="1" hangingPunct="1">
              <a:lnSpc>
                <a:spcPct val="80000"/>
              </a:lnSpc>
              <a:buClr>
                <a:schemeClr val="hlink"/>
              </a:buClr>
              <a:buFont typeface="Wingdings" pitchFamily="2" charset="2"/>
              <a:buChar char="v"/>
            </a:pPr>
            <a:r>
              <a:rPr lang="en-US" sz="1800" smtClean="0"/>
              <a:t>There is one entry in the clustering index for each </a:t>
            </a:r>
            <a:r>
              <a:rPr lang="en-US" sz="1800" i="1" smtClean="0"/>
              <a:t>distinct value </a:t>
            </a:r>
            <a:r>
              <a:rPr lang="en-US" sz="1800" smtClean="0"/>
              <a:t>of the clustering field,</a:t>
            </a:r>
          </a:p>
          <a:p>
            <a:pPr algn="just" eaLnBrk="1" hangingPunct="1">
              <a:lnSpc>
                <a:spcPct val="80000"/>
              </a:lnSpc>
              <a:buClr>
                <a:schemeClr val="hlink"/>
              </a:buClr>
              <a:buFont typeface="Wingdings" pitchFamily="2" charset="2"/>
              <a:buNone/>
            </a:pPr>
            <a:endParaRPr lang="en-US" sz="1800" smtClean="0"/>
          </a:p>
          <a:p>
            <a:pPr algn="just" eaLnBrk="1" hangingPunct="1">
              <a:lnSpc>
                <a:spcPct val="80000"/>
              </a:lnSpc>
              <a:buClr>
                <a:schemeClr val="hlink"/>
              </a:buClr>
              <a:buFont typeface="Wingdings" pitchFamily="2" charset="2"/>
              <a:buChar char="v"/>
            </a:pPr>
            <a:r>
              <a:rPr lang="en-US" sz="1800" smtClean="0"/>
              <a:t>Containing the value and a pointer to the </a:t>
            </a:r>
            <a:r>
              <a:rPr lang="en-US" sz="1800" i="1" smtClean="0"/>
              <a:t>first block </a:t>
            </a:r>
            <a:r>
              <a:rPr lang="en-US" sz="1800" smtClean="0"/>
              <a:t>in the data file that has a record with that value for its clustering field.</a:t>
            </a:r>
          </a:p>
          <a:p>
            <a:pPr algn="just" eaLnBrk="1" hangingPunct="1">
              <a:lnSpc>
                <a:spcPct val="80000"/>
              </a:lnSpc>
              <a:buClr>
                <a:schemeClr val="hlink"/>
              </a:buClr>
              <a:buFont typeface="Wingdings" pitchFamily="2" charset="2"/>
              <a:buChar char="v"/>
            </a:pPr>
            <a:endParaRPr lang="en-US" sz="1800" smtClean="0"/>
          </a:p>
          <a:p>
            <a:pPr algn="just" eaLnBrk="1" hangingPunct="1">
              <a:lnSpc>
                <a:spcPct val="80000"/>
              </a:lnSpc>
              <a:buClr>
                <a:schemeClr val="hlink"/>
              </a:buClr>
              <a:buFont typeface="Wingdings" pitchFamily="2" charset="2"/>
              <a:buChar char="v"/>
            </a:pPr>
            <a:r>
              <a:rPr lang="en-US" sz="1800" smtClean="0"/>
              <a:t>Nondense indexing</a:t>
            </a:r>
          </a:p>
        </p:txBody>
      </p:sp>
      <p:pic>
        <p:nvPicPr>
          <p:cNvPr id="1235972" name="Picture 4"/>
          <p:cNvPicPr>
            <a:picLocks noChangeAspect="1" noChangeArrowheads="1"/>
          </p:cNvPicPr>
          <p:nvPr/>
        </p:nvPicPr>
        <p:blipFill>
          <a:blip r:embed="rId3" cstate="print"/>
          <a:srcRect/>
          <a:stretch>
            <a:fillRect/>
          </a:stretch>
        </p:blipFill>
        <p:spPr bwMode="auto">
          <a:xfrm>
            <a:off x="3581400" y="1143000"/>
            <a:ext cx="5168900" cy="5029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35972"/>
                                        </p:tgtEl>
                                        <p:attrNameLst>
                                          <p:attrName>style.visibility</p:attrName>
                                        </p:attrNameLst>
                                      </p:cBhvr>
                                      <p:to>
                                        <p:strVal val="visible"/>
                                      </p:to>
                                    </p:set>
                                    <p:anim calcmode="lin" valueType="num">
                                      <p:cBhvr additive="base">
                                        <p:cTn id="7" dur="500" fill="hold"/>
                                        <p:tgtEl>
                                          <p:spTgt spid="1235972"/>
                                        </p:tgtEl>
                                        <p:attrNameLst>
                                          <p:attrName>ppt_x</p:attrName>
                                        </p:attrNameLst>
                                      </p:cBhvr>
                                      <p:tavLst>
                                        <p:tav tm="0">
                                          <p:val>
                                            <p:strVal val="#ppt_x"/>
                                          </p:val>
                                        </p:tav>
                                        <p:tav tm="100000">
                                          <p:val>
                                            <p:strVal val="#ppt_x"/>
                                          </p:val>
                                        </p:tav>
                                      </p:tavLst>
                                    </p:anim>
                                    <p:anim calcmode="lin" valueType="num">
                                      <p:cBhvr additive="base">
                                        <p:cTn id="8" dur="500" fill="hold"/>
                                        <p:tgtEl>
                                          <p:spTgt spid="12359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35971">
                                            <p:txEl>
                                              <p:pRg st="0" end="0"/>
                                            </p:txEl>
                                          </p:spTgt>
                                        </p:tgtEl>
                                        <p:attrNameLst>
                                          <p:attrName>style.visibility</p:attrName>
                                        </p:attrNameLst>
                                      </p:cBhvr>
                                      <p:to>
                                        <p:strVal val="visible"/>
                                      </p:to>
                                    </p:set>
                                    <p:anim calcmode="lin" valueType="num">
                                      <p:cBhvr additive="base">
                                        <p:cTn id="13" dur="500" fill="hold"/>
                                        <p:tgtEl>
                                          <p:spTgt spid="123597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359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35971">
                                            <p:txEl>
                                              <p:pRg st="2" end="2"/>
                                            </p:txEl>
                                          </p:spTgt>
                                        </p:tgtEl>
                                        <p:attrNameLst>
                                          <p:attrName>style.visibility</p:attrName>
                                        </p:attrNameLst>
                                      </p:cBhvr>
                                      <p:to>
                                        <p:strVal val="visible"/>
                                      </p:to>
                                    </p:set>
                                    <p:anim calcmode="lin" valueType="num">
                                      <p:cBhvr additive="base">
                                        <p:cTn id="19" dur="500" fill="hold"/>
                                        <p:tgtEl>
                                          <p:spTgt spid="123597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3597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35971">
                                            <p:txEl>
                                              <p:pRg st="4" end="4"/>
                                            </p:txEl>
                                          </p:spTgt>
                                        </p:tgtEl>
                                        <p:attrNameLst>
                                          <p:attrName>style.visibility</p:attrName>
                                        </p:attrNameLst>
                                      </p:cBhvr>
                                      <p:to>
                                        <p:strVal val="visible"/>
                                      </p:to>
                                    </p:set>
                                    <p:anim calcmode="lin" valueType="num">
                                      <p:cBhvr additive="base">
                                        <p:cTn id="25" dur="500" fill="hold"/>
                                        <p:tgtEl>
                                          <p:spTgt spid="1235971">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3597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35971">
                                            <p:txEl>
                                              <p:pRg st="6" end="6"/>
                                            </p:txEl>
                                          </p:spTgt>
                                        </p:tgtEl>
                                        <p:attrNameLst>
                                          <p:attrName>style.visibility</p:attrName>
                                        </p:attrNameLst>
                                      </p:cBhvr>
                                      <p:to>
                                        <p:strVal val="visible"/>
                                      </p:to>
                                    </p:set>
                                    <p:anim calcmode="lin" valueType="num">
                                      <p:cBhvr additive="base">
                                        <p:cTn id="31" dur="500" fill="hold"/>
                                        <p:tgtEl>
                                          <p:spTgt spid="1235971">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3597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Date Placeholder 3"/>
          <p:cNvSpPr>
            <a:spLocks noGrp="1"/>
          </p:cNvSpPr>
          <p:nvPr>
            <p:ph type="dt" sz="quarter" idx="10"/>
          </p:nvPr>
        </p:nvSpPr>
        <p:spPr>
          <a:noFill/>
        </p:spPr>
        <p:txBody>
          <a:bodyPr/>
          <a:lstStyle/>
          <a:p>
            <a:fld id="{B9B72F11-F518-4873-A51A-61C62F96DFA2}" type="datetime4">
              <a:rPr lang="en-US"/>
              <a:pPr/>
              <a:t>October 24, 2012</a:t>
            </a:fld>
            <a:endParaRPr lang="en-US"/>
          </a:p>
        </p:txBody>
      </p:sp>
      <p:sp>
        <p:nvSpPr>
          <p:cNvPr id="27651" name="Footer Placeholder 4"/>
          <p:cNvSpPr>
            <a:spLocks noGrp="1"/>
          </p:cNvSpPr>
          <p:nvPr>
            <p:ph type="ftr" sz="quarter" idx="11"/>
          </p:nvPr>
        </p:nvSpPr>
        <p:spPr>
          <a:noFill/>
        </p:spPr>
        <p:txBody>
          <a:bodyPr/>
          <a:lstStyle/>
          <a:p>
            <a:r>
              <a:rPr lang="en-US"/>
              <a:t>ADBS: Storage</a:t>
            </a:r>
          </a:p>
        </p:txBody>
      </p:sp>
      <p:sp>
        <p:nvSpPr>
          <p:cNvPr id="27652" name="Slide Number Placeholder 5"/>
          <p:cNvSpPr>
            <a:spLocks noGrp="1"/>
          </p:cNvSpPr>
          <p:nvPr>
            <p:ph type="sldNum" sz="quarter" idx="12"/>
          </p:nvPr>
        </p:nvSpPr>
        <p:spPr>
          <a:noFill/>
        </p:spPr>
        <p:txBody>
          <a:bodyPr/>
          <a:lstStyle/>
          <a:p>
            <a:fld id="{9CB5E5E7-827D-4898-9660-B30F91045E60}" type="slidenum">
              <a:rPr lang="en-US"/>
              <a:pPr/>
              <a:t>23</a:t>
            </a:fld>
            <a:endParaRPr lang="en-US"/>
          </a:p>
        </p:txBody>
      </p:sp>
      <p:sp>
        <p:nvSpPr>
          <p:cNvPr id="27653" name="Rectangle 2"/>
          <p:cNvSpPr>
            <a:spLocks noGrp="1" noChangeArrowheads="1"/>
          </p:cNvSpPr>
          <p:nvPr>
            <p:ph type="title"/>
          </p:nvPr>
        </p:nvSpPr>
        <p:spPr>
          <a:xfrm>
            <a:off x="457200" y="274638"/>
            <a:ext cx="8229600" cy="868362"/>
          </a:xfrm>
        </p:spPr>
        <p:txBody>
          <a:bodyPr/>
          <a:lstStyle/>
          <a:p>
            <a:pPr eaLnBrk="1" hangingPunct="1"/>
            <a:r>
              <a:rPr lang="en-US" sz="3200" smtClean="0"/>
              <a:t>Clustering Indexing</a:t>
            </a:r>
          </a:p>
        </p:txBody>
      </p:sp>
      <p:sp>
        <p:nvSpPr>
          <p:cNvPr id="1236995" name="Rectangle 3"/>
          <p:cNvSpPr>
            <a:spLocks noGrp="1" noChangeArrowheads="1"/>
          </p:cNvSpPr>
          <p:nvPr>
            <p:ph type="body" idx="1"/>
          </p:nvPr>
        </p:nvSpPr>
        <p:spPr>
          <a:xfrm>
            <a:off x="457200" y="1219200"/>
            <a:ext cx="3124200" cy="4906963"/>
          </a:xfrm>
        </p:spPr>
        <p:txBody>
          <a:bodyPr/>
          <a:lstStyle/>
          <a:p>
            <a:pPr algn="just" eaLnBrk="1" hangingPunct="1">
              <a:lnSpc>
                <a:spcPct val="90000"/>
              </a:lnSpc>
              <a:buClr>
                <a:schemeClr val="hlink"/>
              </a:buClr>
              <a:buFont typeface="Wingdings" pitchFamily="2" charset="2"/>
              <a:buChar char="v"/>
            </a:pPr>
            <a:r>
              <a:rPr lang="en-US" sz="2000" smtClean="0"/>
              <a:t>Notice that record  insertion and deletion still cause problems, because the data records are physically ordered.</a:t>
            </a:r>
          </a:p>
          <a:p>
            <a:pPr algn="just" eaLnBrk="1" hangingPunct="1">
              <a:lnSpc>
                <a:spcPct val="90000"/>
              </a:lnSpc>
              <a:buClr>
                <a:schemeClr val="hlink"/>
              </a:buClr>
              <a:buFont typeface="Wingdings" pitchFamily="2" charset="2"/>
              <a:buChar char="v"/>
            </a:pPr>
            <a:endParaRPr lang="en-US" sz="2000" smtClean="0"/>
          </a:p>
          <a:p>
            <a:pPr algn="just" eaLnBrk="1" hangingPunct="1">
              <a:lnSpc>
                <a:spcPct val="90000"/>
              </a:lnSpc>
              <a:buClr>
                <a:schemeClr val="hlink"/>
              </a:buClr>
              <a:buFont typeface="Wingdings" pitchFamily="2" charset="2"/>
              <a:buChar char="v"/>
            </a:pPr>
            <a:r>
              <a:rPr lang="en-US" sz="2000" smtClean="0"/>
              <a:t>Add new record having department # 2.</a:t>
            </a:r>
          </a:p>
          <a:p>
            <a:pPr algn="just" eaLnBrk="1" hangingPunct="1">
              <a:lnSpc>
                <a:spcPct val="90000"/>
              </a:lnSpc>
              <a:buClr>
                <a:schemeClr val="hlink"/>
              </a:buClr>
              <a:buFont typeface="Wingdings" pitchFamily="2" charset="2"/>
              <a:buChar char="v"/>
            </a:pPr>
            <a:endParaRPr lang="en-US" sz="2000" smtClean="0"/>
          </a:p>
          <a:p>
            <a:pPr algn="just" eaLnBrk="1" hangingPunct="1">
              <a:lnSpc>
                <a:spcPct val="90000"/>
              </a:lnSpc>
              <a:buClr>
                <a:schemeClr val="hlink"/>
              </a:buClr>
              <a:buFont typeface="Wingdings" pitchFamily="2" charset="2"/>
              <a:buChar char="v"/>
            </a:pPr>
            <a:r>
              <a:rPr lang="en-US" sz="2000" smtClean="0"/>
              <a:t>We will have to shift the half of file on the average.</a:t>
            </a:r>
          </a:p>
        </p:txBody>
      </p:sp>
      <p:pic>
        <p:nvPicPr>
          <p:cNvPr id="27655" name="Picture 4"/>
          <p:cNvPicPr>
            <a:picLocks noChangeAspect="1" noChangeArrowheads="1"/>
          </p:cNvPicPr>
          <p:nvPr/>
        </p:nvPicPr>
        <p:blipFill>
          <a:blip r:embed="rId3" cstate="print"/>
          <a:srcRect/>
          <a:stretch>
            <a:fillRect/>
          </a:stretch>
        </p:blipFill>
        <p:spPr bwMode="auto">
          <a:xfrm>
            <a:off x="3581400" y="1143000"/>
            <a:ext cx="5168900" cy="5029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36995">
                                            <p:txEl>
                                              <p:pRg st="0" end="0"/>
                                            </p:txEl>
                                          </p:spTgt>
                                        </p:tgtEl>
                                        <p:attrNameLst>
                                          <p:attrName>style.visibility</p:attrName>
                                        </p:attrNameLst>
                                      </p:cBhvr>
                                      <p:to>
                                        <p:strVal val="visible"/>
                                      </p:to>
                                    </p:set>
                                    <p:anim calcmode="lin" valueType="num">
                                      <p:cBhvr additive="base">
                                        <p:cTn id="7" dur="500" fill="hold"/>
                                        <p:tgtEl>
                                          <p:spTgt spid="12369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3699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36995">
                                            <p:txEl>
                                              <p:pRg st="2" end="2"/>
                                            </p:txEl>
                                          </p:spTgt>
                                        </p:tgtEl>
                                        <p:attrNameLst>
                                          <p:attrName>style.visibility</p:attrName>
                                        </p:attrNameLst>
                                      </p:cBhvr>
                                      <p:to>
                                        <p:strVal val="visible"/>
                                      </p:to>
                                    </p:set>
                                    <p:anim calcmode="lin" valueType="num">
                                      <p:cBhvr additive="base">
                                        <p:cTn id="13" dur="500" fill="hold"/>
                                        <p:tgtEl>
                                          <p:spTgt spid="123699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3699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36995">
                                            <p:txEl>
                                              <p:pRg st="4" end="4"/>
                                            </p:txEl>
                                          </p:spTgt>
                                        </p:tgtEl>
                                        <p:attrNameLst>
                                          <p:attrName>style.visibility</p:attrName>
                                        </p:attrNameLst>
                                      </p:cBhvr>
                                      <p:to>
                                        <p:strVal val="visible"/>
                                      </p:to>
                                    </p:set>
                                    <p:anim calcmode="lin" valueType="num">
                                      <p:cBhvr additive="base">
                                        <p:cTn id="19" dur="500" fill="hold"/>
                                        <p:tgtEl>
                                          <p:spTgt spid="123699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3699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 name="Date Placeholder 3"/>
          <p:cNvSpPr>
            <a:spLocks noGrp="1"/>
          </p:cNvSpPr>
          <p:nvPr>
            <p:ph type="dt" sz="quarter" idx="10"/>
          </p:nvPr>
        </p:nvSpPr>
        <p:spPr>
          <a:noFill/>
        </p:spPr>
        <p:txBody>
          <a:bodyPr/>
          <a:lstStyle/>
          <a:p>
            <a:fld id="{F95F16BC-57F7-4588-8690-7ABD668B963D}" type="datetime4">
              <a:rPr lang="en-US"/>
              <a:pPr/>
              <a:t>October 24, 2012</a:t>
            </a:fld>
            <a:endParaRPr lang="en-US"/>
          </a:p>
        </p:txBody>
      </p:sp>
      <p:sp>
        <p:nvSpPr>
          <p:cNvPr id="3083" name="Footer Placeholder 4"/>
          <p:cNvSpPr>
            <a:spLocks noGrp="1"/>
          </p:cNvSpPr>
          <p:nvPr>
            <p:ph type="ftr" sz="quarter" idx="11"/>
          </p:nvPr>
        </p:nvSpPr>
        <p:spPr>
          <a:noFill/>
        </p:spPr>
        <p:txBody>
          <a:bodyPr/>
          <a:lstStyle/>
          <a:p>
            <a:r>
              <a:rPr lang="en-US"/>
              <a:t>ADBS: Storage</a:t>
            </a:r>
          </a:p>
        </p:txBody>
      </p:sp>
      <p:sp>
        <p:nvSpPr>
          <p:cNvPr id="3084" name="Slide Number Placeholder 5"/>
          <p:cNvSpPr>
            <a:spLocks noGrp="1"/>
          </p:cNvSpPr>
          <p:nvPr>
            <p:ph type="sldNum" sz="quarter" idx="12"/>
          </p:nvPr>
        </p:nvSpPr>
        <p:spPr>
          <a:noFill/>
        </p:spPr>
        <p:txBody>
          <a:bodyPr/>
          <a:lstStyle/>
          <a:p>
            <a:fld id="{0F123428-4595-4201-8369-1ABDD344CE5E}" type="slidenum">
              <a:rPr lang="en-US"/>
              <a:pPr/>
              <a:t>24</a:t>
            </a:fld>
            <a:endParaRPr lang="en-US"/>
          </a:p>
        </p:txBody>
      </p:sp>
      <p:sp>
        <p:nvSpPr>
          <p:cNvPr id="3085" name="Rectangle 2"/>
          <p:cNvSpPr>
            <a:spLocks noGrp="1" noChangeArrowheads="1"/>
          </p:cNvSpPr>
          <p:nvPr>
            <p:ph type="title"/>
          </p:nvPr>
        </p:nvSpPr>
        <p:spPr>
          <a:xfrm>
            <a:off x="457200" y="274638"/>
            <a:ext cx="8229600" cy="868362"/>
          </a:xfrm>
        </p:spPr>
        <p:txBody>
          <a:bodyPr/>
          <a:lstStyle/>
          <a:p>
            <a:pPr eaLnBrk="1" hangingPunct="1"/>
            <a:r>
              <a:rPr lang="en-US" sz="3200" smtClean="0"/>
              <a:t>Clustering Indexing</a:t>
            </a:r>
          </a:p>
        </p:txBody>
      </p:sp>
      <p:pic>
        <p:nvPicPr>
          <p:cNvPr id="3086" name="Picture 4"/>
          <p:cNvPicPr>
            <a:picLocks noChangeAspect="1" noChangeArrowheads="1"/>
          </p:cNvPicPr>
          <p:nvPr/>
        </p:nvPicPr>
        <p:blipFill>
          <a:blip r:embed="rId4" cstate="print"/>
          <a:srcRect/>
          <a:stretch>
            <a:fillRect/>
          </a:stretch>
        </p:blipFill>
        <p:spPr bwMode="auto">
          <a:xfrm>
            <a:off x="3581400" y="1143000"/>
            <a:ext cx="5168900" cy="5029200"/>
          </a:xfrm>
          <a:prstGeom prst="rect">
            <a:avLst/>
          </a:prstGeom>
          <a:noFill/>
          <a:ln w="9525">
            <a:noFill/>
            <a:miter lim="800000"/>
            <a:headEnd/>
            <a:tailEnd/>
          </a:ln>
        </p:spPr>
      </p:pic>
      <p:sp>
        <p:nvSpPr>
          <p:cNvPr id="3087" name="Rectangle 5"/>
          <p:cNvSpPr>
            <a:spLocks noGrp="1" noChangeArrowheads="1"/>
          </p:cNvSpPr>
          <p:nvPr>
            <p:ph type="body" idx="1"/>
          </p:nvPr>
        </p:nvSpPr>
        <p:spPr/>
        <p:txBody>
          <a:bodyPr/>
          <a:lstStyle/>
          <a:p>
            <a:pPr eaLnBrk="1" hangingPunct="1"/>
            <a:endParaRPr lang="en-US" smtClean="0"/>
          </a:p>
        </p:txBody>
      </p:sp>
      <p:graphicFrame>
        <p:nvGraphicFramePr>
          <p:cNvPr id="1238029" name="Object 13"/>
          <p:cNvGraphicFramePr>
            <a:graphicFrameLocks noChangeAspect="1"/>
          </p:cNvGraphicFramePr>
          <p:nvPr/>
        </p:nvGraphicFramePr>
        <p:xfrm>
          <a:off x="762000" y="4038600"/>
          <a:ext cx="2209800" cy="257175"/>
        </p:xfrm>
        <a:graphic>
          <a:graphicData uri="http://schemas.openxmlformats.org/presentationml/2006/ole">
            <p:oleObj spid="_x0000_s3074" name="Equation" r:id="rId5" imgW="1854000" imgH="215640" progId="Equation.3">
              <p:embed/>
            </p:oleObj>
          </a:graphicData>
        </a:graphic>
      </p:graphicFrame>
      <p:graphicFrame>
        <p:nvGraphicFramePr>
          <p:cNvPr id="1238030" name="Object 14"/>
          <p:cNvGraphicFramePr>
            <a:graphicFrameLocks noChangeAspect="1"/>
          </p:cNvGraphicFramePr>
          <p:nvPr/>
        </p:nvGraphicFramePr>
        <p:xfrm>
          <a:off x="1828800" y="3225800"/>
          <a:ext cx="762000" cy="355600"/>
        </p:xfrm>
        <a:graphic>
          <a:graphicData uri="http://schemas.openxmlformats.org/presentationml/2006/ole">
            <p:oleObj spid="_x0000_s3075" name="Equation" r:id="rId6" imgW="380880" imgH="177480" progId="Equation.3">
              <p:embed/>
            </p:oleObj>
          </a:graphicData>
        </a:graphic>
      </p:graphicFrame>
      <p:graphicFrame>
        <p:nvGraphicFramePr>
          <p:cNvPr id="1238031" name="Object 15"/>
          <p:cNvGraphicFramePr>
            <a:graphicFrameLocks noChangeAspect="1"/>
          </p:cNvGraphicFramePr>
          <p:nvPr/>
        </p:nvGraphicFramePr>
        <p:xfrm>
          <a:off x="914400" y="3644900"/>
          <a:ext cx="1524000" cy="304800"/>
        </p:xfrm>
        <a:graphic>
          <a:graphicData uri="http://schemas.openxmlformats.org/presentationml/2006/ole">
            <p:oleObj spid="_x0000_s3076" name="Equation" r:id="rId7" imgW="888840" imgH="177480" progId="Equation.3">
              <p:embed/>
            </p:oleObj>
          </a:graphicData>
        </a:graphic>
      </p:graphicFrame>
      <p:graphicFrame>
        <p:nvGraphicFramePr>
          <p:cNvPr id="1238032" name="Object 16"/>
          <p:cNvGraphicFramePr>
            <a:graphicFrameLocks noChangeAspect="1"/>
          </p:cNvGraphicFramePr>
          <p:nvPr/>
        </p:nvGraphicFramePr>
        <p:xfrm>
          <a:off x="920750" y="3254375"/>
          <a:ext cx="760413" cy="366713"/>
        </p:xfrm>
        <a:graphic>
          <a:graphicData uri="http://schemas.openxmlformats.org/presentationml/2006/ole">
            <p:oleObj spid="_x0000_s3077" name="Equation" r:id="rId8" imgW="419040" imgH="203040" progId="Equation.3">
              <p:embed/>
            </p:oleObj>
          </a:graphicData>
        </a:graphic>
      </p:graphicFrame>
      <p:sp>
        <p:nvSpPr>
          <p:cNvPr id="1238033" name="Text Box 17"/>
          <p:cNvSpPr txBox="1">
            <a:spLocks noChangeArrowheads="1"/>
          </p:cNvSpPr>
          <p:nvPr/>
        </p:nvSpPr>
        <p:spPr bwMode="auto">
          <a:xfrm>
            <a:off x="381000" y="1295400"/>
            <a:ext cx="2743200" cy="2006600"/>
          </a:xfrm>
          <a:prstGeom prst="rect">
            <a:avLst/>
          </a:prstGeom>
          <a:noFill/>
          <a:ln w="9525">
            <a:noFill/>
            <a:miter lim="800000"/>
            <a:headEnd/>
            <a:tailEnd/>
          </a:ln>
        </p:spPr>
        <p:txBody>
          <a:bodyPr>
            <a:spAutoFit/>
          </a:bodyPr>
          <a:lstStyle/>
          <a:p>
            <a:r>
              <a:rPr lang="en-US" sz="1400"/>
              <a:t>Ordered file with </a:t>
            </a:r>
            <a:r>
              <a:rPr lang="en-US" sz="1400" b="1" i="1"/>
              <a:t>r = 30,000</a:t>
            </a:r>
          </a:p>
          <a:p>
            <a:endParaRPr lang="en-US" sz="1400" b="1"/>
          </a:p>
          <a:p>
            <a:r>
              <a:rPr lang="en-US" sz="1400"/>
              <a:t>Block size </a:t>
            </a:r>
            <a:r>
              <a:rPr lang="en-US" sz="1400" b="1" i="1"/>
              <a:t>B = 1024 bytes. </a:t>
            </a:r>
          </a:p>
          <a:p>
            <a:endParaRPr lang="en-US" sz="1400" b="1" i="1"/>
          </a:p>
          <a:p>
            <a:r>
              <a:rPr lang="en-US" sz="1400"/>
              <a:t>File records are of fixed size and are unspanned, with</a:t>
            </a:r>
          </a:p>
          <a:p>
            <a:endParaRPr lang="en-US" sz="1400"/>
          </a:p>
          <a:p>
            <a:r>
              <a:rPr lang="en-US" sz="1400"/>
              <a:t>Record length R = 100 bytes.</a:t>
            </a:r>
          </a:p>
          <a:p>
            <a:endParaRPr lang="en-US" sz="1400"/>
          </a:p>
        </p:txBody>
      </p:sp>
      <p:graphicFrame>
        <p:nvGraphicFramePr>
          <p:cNvPr id="1238034" name="Object 18"/>
          <p:cNvGraphicFramePr>
            <a:graphicFrameLocks noChangeAspect="1"/>
          </p:cNvGraphicFramePr>
          <p:nvPr/>
        </p:nvGraphicFramePr>
        <p:xfrm>
          <a:off x="1163638" y="4391025"/>
          <a:ext cx="1797050" cy="328613"/>
        </p:xfrm>
        <a:graphic>
          <a:graphicData uri="http://schemas.openxmlformats.org/presentationml/2006/ole">
            <p:oleObj spid="_x0000_s3078" name="Equation" r:id="rId9" imgW="1180800" imgH="215640" progId="Equation.3">
              <p:embed/>
            </p:oleObj>
          </a:graphicData>
        </a:graphic>
      </p:graphicFrame>
      <p:graphicFrame>
        <p:nvGraphicFramePr>
          <p:cNvPr id="1238035" name="Object 19"/>
          <p:cNvGraphicFramePr>
            <a:graphicFrameLocks noChangeAspect="1"/>
          </p:cNvGraphicFramePr>
          <p:nvPr/>
        </p:nvGraphicFramePr>
        <p:xfrm>
          <a:off x="804863" y="4776788"/>
          <a:ext cx="2535237" cy="328612"/>
        </p:xfrm>
        <a:graphic>
          <a:graphicData uri="http://schemas.openxmlformats.org/presentationml/2006/ole">
            <p:oleObj spid="_x0000_s3079" name="Equation" r:id="rId10" imgW="1663560" imgH="215640" progId="Equation.3">
              <p:embed/>
            </p:oleObj>
          </a:graphicData>
        </a:graphic>
      </p:graphicFrame>
      <p:graphicFrame>
        <p:nvGraphicFramePr>
          <p:cNvPr id="1238036" name="Object 20"/>
          <p:cNvGraphicFramePr>
            <a:graphicFrameLocks noChangeAspect="1"/>
          </p:cNvGraphicFramePr>
          <p:nvPr/>
        </p:nvGraphicFramePr>
        <p:xfrm>
          <a:off x="1062038" y="5233988"/>
          <a:ext cx="1935162" cy="328612"/>
        </p:xfrm>
        <a:graphic>
          <a:graphicData uri="http://schemas.openxmlformats.org/presentationml/2006/ole">
            <p:oleObj spid="_x0000_s3080" name="Equation" r:id="rId11" imgW="1269720" imgH="215640" progId="Equation.3">
              <p:embed/>
            </p:oleObj>
          </a:graphicData>
        </a:graphic>
      </p:graphicFrame>
      <p:graphicFrame>
        <p:nvGraphicFramePr>
          <p:cNvPr id="1238037" name="Object 21"/>
          <p:cNvGraphicFramePr>
            <a:graphicFrameLocks noChangeAspect="1"/>
          </p:cNvGraphicFramePr>
          <p:nvPr/>
        </p:nvGraphicFramePr>
        <p:xfrm>
          <a:off x="854075" y="5614988"/>
          <a:ext cx="2360613" cy="328612"/>
        </p:xfrm>
        <a:graphic>
          <a:graphicData uri="http://schemas.openxmlformats.org/presentationml/2006/ole">
            <p:oleObj spid="_x0000_s3081" name="Equation" r:id="rId12" imgW="1549080" imgH="215640" progId="Equation.3">
              <p:embed/>
            </p:oleObj>
          </a:graphicData>
        </a:graphic>
      </p:graphicFrame>
      <p:sp>
        <p:nvSpPr>
          <p:cNvPr id="1238038" name="Text Box 22"/>
          <p:cNvSpPr txBox="1">
            <a:spLocks noChangeArrowheads="1"/>
          </p:cNvSpPr>
          <p:nvPr/>
        </p:nvSpPr>
        <p:spPr bwMode="auto">
          <a:xfrm>
            <a:off x="3657600" y="5410200"/>
            <a:ext cx="2209800" cy="549275"/>
          </a:xfrm>
          <a:prstGeom prst="rect">
            <a:avLst/>
          </a:prstGeom>
          <a:noFill/>
          <a:ln w="9525">
            <a:noFill/>
            <a:miter lim="800000"/>
            <a:headEnd/>
            <a:tailEnd/>
          </a:ln>
        </p:spPr>
        <p:txBody>
          <a:bodyPr>
            <a:spAutoFit/>
          </a:bodyPr>
          <a:lstStyle/>
          <a:p>
            <a:pPr>
              <a:spcBef>
                <a:spcPct val="50000"/>
              </a:spcBef>
            </a:pPr>
            <a:r>
              <a:rPr lang="en-US" sz="1200">
                <a:solidFill>
                  <a:schemeClr val="hlink"/>
                </a:solidFill>
              </a:rPr>
              <a:t>Total Block access = 1+6 = 7</a:t>
            </a:r>
          </a:p>
          <a:p>
            <a:pPr>
              <a:spcBef>
                <a:spcPct val="50000"/>
              </a:spcBef>
            </a:pPr>
            <a:r>
              <a:rPr lang="en-US" sz="1200">
                <a:solidFill>
                  <a:schemeClr val="hlink"/>
                </a:solidFill>
              </a:rPr>
              <a:t>But this is not total cost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38033">
                                            <p:txEl>
                                              <p:pRg st="0" end="0"/>
                                            </p:txEl>
                                          </p:spTgt>
                                        </p:tgtEl>
                                        <p:attrNameLst>
                                          <p:attrName>style.visibility</p:attrName>
                                        </p:attrNameLst>
                                      </p:cBhvr>
                                      <p:to>
                                        <p:strVal val="visible"/>
                                      </p:to>
                                    </p:set>
                                    <p:anim calcmode="lin" valueType="num">
                                      <p:cBhvr additive="base">
                                        <p:cTn id="7" dur="500" fill="hold"/>
                                        <p:tgtEl>
                                          <p:spTgt spid="123803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3803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38033">
                                            <p:txEl>
                                              <p:pRg st="2" end="2"/>
                                            </p:txEl>
                                          </p:spTgt>
                                        </p:tgtEl>
                                        <p:attrNameLst>
                                          <p:attrName>style.visibility</p:attrName>
                                        </p:attrNameLst>
                                      </p:cBhvr>
                                      <p:to>
                                        <p:strVal val="visible"/>
                                      </p:to>
                                    </p:set>
                                    <p:anim calcmode="lin" valueType="num">
                                      <p:cBhvr additive="base">
                                        <p:cTn id="11" dur="500" fill="hold"/>
                                        <p:tgtEl>
                                          <p:spTgt spid="123803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3803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238033">
                                            <p:txEl>
                                              <p:pRg st="4" end="4"/>
                                            </p:txEl>
                                          </p:spTgt>
                                        </p:tgtEl>
                                        <p:attrNameLst>
                                          <p:attrName>style.visibility</p:attrName>
                                        </p:attrNameLst>
                                      </p:cBhvr>
                                      <p:to>
                                        <p:strVal val="visible"/>
                                      </p:to>
                                    </p:set>
                                    <p:anim calcmode="lin" valueType="num">
                                      <p:cBhvr additive="base">
                                        <p:cTn id="15" dur="500" fill="hold"/>
                                        <p:tgtEl>
                                          <p:spTgt spid="123803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3803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38033">
                                            <p:txEl>
                                              <p:pRg st="6" end="6"/>
                                            </p:txEl>
                                          </p:spTgt>
                                        </p:tgtEl>
                                        <p:attrNameLst>
                                          <p:attrName>style.visibility</p:attrName>
                                        </p:attrNameLst>
                                      </p:cBhvr>
                                      <p:to>
                                        <p:strVal val="visible"/>
                                      </p:to>
                                    </p:set>
                                    <p:anim calcmode="lin" valueType="num">
                                      <p:cBhvr additive="base">
                                        <p:cTn id="19" dur="500" fill="hold"/>
                                        <p:tgtEl>
                                          <p:spTgt spid="123803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3803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38030"/>
                                        </p:tgtEl>
                                        <p:attrNameLst>
                                          <p:attrName>style.visibility</p:attrName>
                                        </p:attrNameLst>
                                      </p:cBhvr>
                                      <p:to>
                                        <p:strVal val="visible"/>
                                      </p:to>
                                    </p:set>
                                    <p:anim calcmode="lin" valueType="num">
                                      <p:cBhvr additive="base">
                                        <p:cTn id="25" dur="500" fill="hold"/>
                                        <p:tgtEl>
                                          <p:spTgt spid="1238030"/>
                                        </p:tgtEl>
                                        <p:attrNameLst>
                                          <p:attrName>ppt_x</p:attrName>
                                        </p:attrNameLst>
                                      </p:cBhvr>
                                      <p:tavLst>
                                        <p:tav tm="0">
                                          <p:val>
                                            <p:strVal val="#ppt_x"/>
                                          </p:val>
                                        </p:tav>
                                        <p:tav tm="100000">
                                          <p:val>
                                            <p:strVal val="#ppt_x"/>
                                          </p:val>
                                        </p:tav>
                                      </p:tavLst>
                                    </p:anim>
                                    <p:anim calcmode="lin" valueType="num">
                                      <p:cBhvr additive="base">
                                        <p:cTn id="26" dur="500" fill="hold"/>
                                        <p:tgtEl>
                                          <p:spTgt spid="123803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38032"/>
                                        </p:tgtEl>
                                        <p:attrNameLst>
                                          <p:attrName>style.visibility</p:attrName>
                                        </p:attrNameLst>
                                      </p:cBhvr>
                                      <p:to>
                                        <p:strVal val="visible"/>
                                      </p:to>
                                    </p:set>
                                    <p:anim calcmode="lin" valueType="num">
                                      <p:cBhvr additive="base">
                                        <p:cTn id="29" dur="500" fill="hold"/>
                                        <p:tgtEl>
                                          <p:spTgt spid="1238032"/>
                                        </p:tgtEl>
                                        <p:attrNameLst>
                                          <p:attrName>ppt_x</p:attrName>
                                        </p:attrNameLst>
                                      </p:cBhvr>
                                      <p:tavLst>
                                        <p:tav tm="0">
                                          <p:val>
                                            <p:strVal val="#ppt_x"/>
                                          </p:val>
                                        </p:tav>
                                        <p:tav tm="100000">
                                          <p:val>
                                            <p:strVal val="#ppt_x"/>
                                          </p:val>
                                        </p:tav>
                                      </p:tavLst>
                                    </p:anim>
                                    <p:anim calcmode="lin" valueType="num">
                                      <p:cBhvr additive="base">
                                        <p:cTn id="30" dur="500" fill="hold"/>
                                        <p:tgtEl>
                                          <p:spTgt spid="123803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238031"/>
                                        </p:tgtEl>
                                        <p:attrNameLst>
                                          <p:attrName>style.visibility</p:attrName>
                                        </p:attrNameLst>
                                      </p:cBhvr>
                                      <p:to>
                                        <p:strVal val="visible"/>
                                      </p:to>
                                    </p:set>
                                    <p:anim calcmode="lin" valueType="num">
                                      <p:cBhvr additive="base">
                                        <p:cTn id="35" dur="500" fill="hold"/>
                                        <p:tgtEl>
                                          <p:spTgt spid="1238031"/>
                                        </p:tgtEl>
                                        <p:attrNameLst>
                                          <p:attrName>ppt_x</p:attrName>
                                        </p:attrNameLst>
                                      </p:cBhvr>
                                      <p:tavLst>
                                        <p:tav tm="0">
                                          <p:val>
                                            <p:strVal val="#ppt_x"/>
                                          </p:val>
                                        </p:tav>
                                        <p:tav tm="100000">
                                          <p:val>
                                            <p:strVal val="#ppt_x"/>
                                          </p:val>
                                        </p:tav>
                                      </p:tavLst>
                                    </p:anim>
                                    <p:anim calcmode="lin" valueType="num">
                                      <p:cBhvr additive="base">
                                        <p:cTn id="36" dur="500" fill="hold"/>
                                        <p:tgtEl>
                                          <p:spTgt spid="123803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238029"/>
                                        </p:tgtEl>
                                        <p:attrNameLst>
                                          <p:attrName>style.visibility</p:attrName>
                                        </p:attrNameLst>
                                      </p:cBhvr>
                                      <p:to>
                                        <p:strVal val="visible"/>
                                      </p:to>
                                    </p:set>
                                    <p:anim calcmode="lin" valueType="num">
                                      <p:cBhvr additive="base">
                                        <p:cTn id="41" dur="500" fill="hold"/>
                                        <p:tgtEl>
                                          <p:spTgt spid="1238029"/>
                                        </p:tgtEl>
                                        <p:attrNameLst>
                                          <p:attrName>ppt_x</p:attrName>
                                        </p:attrNameLst>
                                      </p:cBhvr>
                                      <p:tavLst>
                                        <p:tav tm="0">
                                          <p:val>
                                            <p:strVal val="#ppt_x"/>
                                          </p:val>
                                        </p:tav>
                                        <p:tav tm="100000">
                                          <p:val>
                                            <p:strVal val="#ppt_x"/>
                                          </p:val>
                                        </p:tav>
                                      </p:tavLst>
                                    </p:anim>
                                    <p:anim calcmode="lin" valueType="num">
                                      <p:cBhvr additive="base">
                                        <p:cTn id="42" dur="500" fill="hold"/>
                                        <p:tgtEl>
                                          <p:spTgt spid="123802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238034"/>
                                        </p:tgtEl>
                                        <p:attrNameLst>
                                          <p:attrName>style.visibility</p:attrName>
                                        </p:attrNameLst>
                                      </p:cBhvr>
                                      <p:to>
                                        <p:strVal val="visible"/>
                                      </p:to>
                                    </p:set>
                                    <p:anim calcmode="lin" valueType="num">
                                      <p:cBhvr additive="base">
                                        <p:cTn id="47" dur="500" fill="hold"/>
                                        <p:tgtEl>
                                          <p:spTgt spid="1238034"/>
                                        </p:tgtEl>
                                        <p:attrNameLst>
                                          <p:attrName>ppt_x</p:attrName>
                                        </p:attrNameLst>
                                      </p:cBhvr>
                                      <p:tavLst>
                                        <p:tav tm="0">
                                          <p:val>
                                            <p:strVal val="#ppt_x"/>
                                          </p:val>
                                        </p:tav>
                                        <p:tav tm="100000">
                                          <p:val>
                                            <p:strVal val="#ppt_x"/>
                                          </p:val>
                                        </p:tav>
                                      </p:tavLst>
                                    </p:anim>
                                    <p:anim calcmode="lin" valueType="num">
                                      <p:cBhvr additive="base">
                                        <p:cTn id="48" dur="500" fill="hold"/>
                                        <p:tgtEl>
                                          <p:spTgt spid="1238034"/>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238035"/>
                                        </p:tgtEl>
                                        <p:attrNameLst>
                                          <p:attrName>style.visibility</p:attrName>
                                        </p:attrNameLst>
                                      </p:cBhvr>
                                      <p:to>
                                        <p:strVal val="visible"/>
                                      </p:to>
                                    </p:set>
                                    <p:anim calcmode="lin" valueType="num">
                                      <p:cBhvr additive="base">
                                        <p:cTn id="51" dur="500" fill="hold"/>
                                        <p:tgtEl>
                                          <p:spTgt spid="1238035"/>
                                        </p:tgtEl>
                                        <p:attrNameLst>
                                          <p:attrName>ppt_x</p:attrName>
                                        </p:attrNameLst>
                                      </p:cBhvr>
                                      <p:tavLst>
                                        <p:tav tm="0">
                                          <p:val>
                                            <p:strVal val="#ppt_x"/>
                                          </p:val>
                                        </p:tav>
                                        <p:tav tm="100000">
                                          <p:val>
                                            <p:strVal val="#ppt_x"/>
                                          </p:val>
                                        </p:tav>
                                      </p:tavLst>
                                    </p:anim>
                                    <p:anim calcmode="lin" valueType="num">
                                      <p:cBhvr additive="base">
                                        <p:cTn id="52" dur="500" fill="hold"/>
                                        <p:tgtEl>
                                          <p:spTgt spid="1238035"/>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238036"/>
                                        </p:tgtEl>
                                        <p:attrNameLst>
                                          <p:attrName>style.visibility</p:attrName>
                                        </p:attrNameLst>
                                      </p:cBhvr>
                                      <p:to>
                                        <p:strVal val="visible"/>
                                      </p:to>
                                    </p:set>
                                    <p:anim calcmode="lin" valueType="num">
                                      <p:cBhvr additive="base">
                                        <p:cTn id="57" dur="500" fill="hold"/>
                                        <p:tgtEl>
                                          <p:spTgt spid="1238036"/>
                                        </p:tgtEl>
                                        <p:attrNameLst>
                                          <p:attrName>ppt_x</p:attrName>
                                        </p:attrNameLst>
                                      </p:cBhvr>
                                      <p:tavLst>
                                        <p:tav tm="0">
                                          <p:val>
                                            <p:strVal val="#ppt_x"/>
                                          </p:val>
                                        </p:tav>
                                        <p:tav tm="100000">
                                          <p:val>
                                            <p:strVal val="#ppt_x"/>
                                          </p:val>
                                        </p:tav>
                                      </p:tavLst>
                                    </p:anim>
                                    <p:anim calcmode="lin" valueType="num">
                                      <p:cBhvr additive="base">
                                        <p:cTn id="58" dur="500" fill="hold"/>
                                        <p:tgtEl>
                                          <p:spTgt spid="123803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238037"/>
                                        </p:tgtEl>
                                        <p:attrNameLst>
                                          <p:attrName>style.visibility</p:attrName>
                                        </p:attrNameLst>
                                      </p:cBhvr>
                                      <p:to>
                                        <p:strVal val="visible"/>
                                      </p:to>
                                    </p:set>
                                    <p:anim calcmode="lin" valueType="num">
                                      <p:cBhvr additive="base">
                                        <p:cTn id="61" dur="500" fill="hold"/>
                                        <p:tgtEl>
                                          <p:spTgt spid="1238037"/>
                                        </p:tgtEl>
                                        <p:attrNameLst>
                                          <p:attrName>ppt_x</p:attrName>
                                        </p:attrNameLst>
                                      </p:cBhvr>
                                      <p:tavLst>
                                        <p:tav tm="0">
                                          <p:val>
                                            <p:strVal val="#ppt_x"/>
                                          </p:val>
                                        </p:tav>
                                        <p:tav tm="100000">
                                          <p:val>
                                            <p:strVal val="#ppt_x"/>
                                          </p:val>
                                        </p:tav>
                                      </p:tavLst>
                                    </p:anim>
                                    <p:anim calcmode="lin" valueType="num">
                                      <p:cBhvr additive="base">
                                        <p:cTn id="62" dur="500" fill="hold"/>
                                        <p:tgtEl>
                                          <p:spTgt spid="123803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38038"/>
                                        </p:tgtEl>
                                        <p:attrNameLst>
                                          <p:attrName>style.visibility</p:attrName>
                                        </p:attrNameLst>
                                      </p:cBhvr>
                                      <p:to>
                                        <p:strVal val="visible"/>
                                      </p:to>
                                    </p:set>
                                    <p:anim calcmode="lin" valueType="num">
                                      <p:cBhvr additive="base">
                                        <p:cTn id="67" dur="500" fill="hold"/>
                                        <p:tgtEl>
                                          <p:spTgt spid="1238038"/>
                                        </p:tgtEl>
                                        <p:attrNameLst>
                                          <p:attrName>ppt_x</p:attrName>
                                        </p:attrNameLst>
                                      </p:cBhvr>
                                      <p:tavLst>
                                        <p:tav tm="0">
                                          <p:val>
                                            <p:strVal val="#ppt_x"/>
                                          </p:val>
                                        </p:tav>
                                        <p:tav tm="100000">
                                          <p:val>
                                            <p:strVal val="#ppt_x"/>
                                          </p:val>
                                        </p:tav>
                                      </p:tavLst>
                                    </p:anim>
                                    <p:anim calcmode="lin" valueType="num">
                                      <p:cBhvr additive="base">
                                        <p:cTn id="68" dur="500" fill="hold"/>
                                        <p:tgtEl>
                                          <p:spTgt spid="12380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803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Date Placeholder 3"/>
          <p:cNvSpPr>
            <a:spLocks noGrp="1"/>
          </p:cNvSpPr>
          <p:nvPr>
            <p:ph type="dt" sz="quarter" idx="10"/>
          </p:nvPr>
        </p:nvSpPr>
        <p:spPr>
          <a:noFill/>
        </p:spPr>
        <p:txBody>
          <a:bodyPr/>
          <a:lstStyle/>
          <a:p>
            <a:fld id="{4EF35A66-F999-420C-AC54-7E91E7DDAF6F}" type="datetime4">
              <a:rPr lang="en-US"/>
              <a:pPr/>
              <a:t>October 24, 2012</a:t>
            </a:fld>
            <a:endParaRPr lang="en-US"/>
          </a:p>
        </p:txBody>
      </p:sp>
      <p:sp>
        <p:nvSpPr>
          <p:cNvPr id="28675" name="Footer Placeholder 4"/>
          <p:cNvSpPr>
            <a:spLocks noGrp="1"/>
          </p:cNvSpPr>
          <p:nvPr>
            <p:ph type="ftr" sz="quarter" idx="11"/>
          </p:nvPr>
        </p:nvSpPr>
        <p:spPr>
          <a:noFill/>
        </p:spPr>
        <p:txBody>
          <a:bodyPr/>
          <a:lstStyle/>
          <a:p>
            <a:r>
              <a:rPr lang="en-US"/>
              <a:t>ADBS: Storage</a:t>
            </a:r>
          </a:p>
        </p:txBody>
      </p:sp>
      <p:sp>
        <p:nvSpPr>
          <p:cNvPr id="28676" name="Slide Number Placeholder 5"/>
          <p:cNvSpPr>
            <a:spLocks noGrp="1"/>
          </p:cNvSpPr>
          <p:nvPr>
            <p:ph type="sldNum" sz="quarter" idx="12"/>
          </p:nvPr>
        </p:nvSpPr>
        <p:spPr>
          <a:noFill/>
        </p:spPr>
        <p:txBody>
          <a:bodyPr/>
          <a:lstStyle/>
          <a:p>
            <a:fld id="{C3D275EE-C9C3-4131-AE95-C545D2E669B5}" type="slidenum">
              <a:rPr lang="en-US"/>
              <a:pPr/>
              <a:t>25</a:t>
            </a:fld>
            <a:endParaRPr lang="en-US"/>
          </a:p>
        </p:txBody>
      </p:sp>
      <p:sp>
        <p:nvSpPr>
          <p:cNvPr id="28677" name="Rectangle 2"/>
          <p:cNvSpPr>
            <a:spLocks noGrp="1" noChangeArrowheads="1"/>
          </p:cNvSpPr>
          <p:nvPr>
            <p:ph type="title"/>
          </p:nvPr>
        </p:nvSpPr>
        <p:spPr>
          <a:xfrm>
            <a:off x="457200" y="274638"/>
            <a:ext cx="8305800" cy="868362"/>
          </a:xfrm>
        </p:spPr>
        <p:txBody>
          <a:bodyPr/>
          <a:lstStyle/>
          <a:p>
            <a:pPr algn="l" eaLnBrk="1" hangingPunct="1"/>
            <a:r>
              <a:rPr lang="en-US" sz="2000" smtClean="0">
                <a:solidFill>
                  <a:schemeClr val="hlink"/>
                </a:solidFill>
              </a:rPr>
              <a:t>Clustering index with a separate block cluster for each group of records that share the same value for the clustering field.</a:t>
            </a:r>
          </a:p>
        </p:txBody>
      </p:sp>
      <p:pic>
        <p:nvPicPr>
          <p:cNvPr id="28678" name="Picture 4"/>
          <p:cNvPicPr>
            <a:picLocks noChangeAspect="1" noChangeArrowheads="1"/>
          </p:cNvPicPr>
          <p:nvPr/>
        </p:nvPicPr>
        <p:blipFill>
          <a:blip r:embed="rId3" cstate="print"/>
          <a:srcRect/>
          <a:stretch>
            <a:fillRect/>
          </a:stretch>
        </p:blipFill>
        <p:spPr bwMode="auto">
          <a:xfrm>
            <a:off x="2895600" y="1143000"/>
            <a:ext cx="5773738" cy="5105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Date Placeholder 3"/>
          <p:cNvSpPr>
            <a:spLocks noGrp="1"/>
          </p:cNvSpPr>
          <p:nvPr>
            <p:ph type="dt" sz="quarter" idx="10"/>
          </p:nvPr>
        </p:nvSpPr>
        <p:spPr>
          <a:noFill/>
        </p:spPr>
        <p:txBody>
          <a:bodyPr/>
          <a:lstStyle/>
          <a:p>
            <a:fld id="{68EEED7C-96A8-405B-AB78-9680EF36CD85}" type="datetime4">
              <a:rPr lang="en-US"/>
              <a:pPr/>
              <a:t>October 24, 2012</a:t>
            </a:fld>
            <a:endParaRPr lang="en-US"/>
          </a:p>
        </p:txBody>
      </p:sp>
      <p:sp>
        <p:nvSpPr>
          <p:cNvPr id="29699" name="Footer Placeholder 4"/>
          <p:cNvSpPr>
            <a:spLocks noGrp="1"/>
          </p:cNvSpPr>
          <p:nvPr>
            <p:ph type="ftr" sz="quarter" idx="11"/>
          </p:nvPr>
        </p:nvSpPr>
        <p:spPr>
          <a:noFill/>
        </p:spPr>
        <p:txBody>
          <a:bodyPr/>
          <a:lstStyle/>
          <a:p>
            <a:r>
              <a:rPr lang="en-US"/>
              <a:t>ADBS: Storage</a:t>
            </a:r>
          </a:p>
        </p:txBody>
      </p:sp>
      <p:sp>
        <p:nvSpPr>
          <p:cNvPr id="29700" name="Slide Number Placeholder 5"/>
          <p:cNvSpPr>
            <a:spLocks noGrp="1"/>
          </p:cNvSpPr>
          <p:nvPr>
            <p:ph type="sldNum" sz="quarter" idx="12"/>
          </p:nvPr>
        </p:nvSpPr>
        <p:spPr>
          <a:noFill/>
        </p:spPr>
        <p:txBody>
          <a:bodyPr/>
          <a:lstStyle/>
          <a:p>
            <a:fld id="{574D6E44-E5CE-4462-9695-45D6CD274D2D}" type="slidenum">
              <a:rPr lang="en-US"/>
              <a:pPr/>
              <a:t>26</a:t>
            </a:fld>
            <a:endParaRPr lang="en-US"/>
          </a:p>
        </p:txBody>
      </p:sp>
      <p:sp>
        <p:nvSpPr>
          <p:cNvPr id="29701" name="Rectangle 2"/>
          <p:cNvSpPr>
            <a:spLocks noGrp="1" noChangeArrowheads="1"/>
          </p:cNvSpPr>
          <p:nvPr>
            <p:ph type="title"/>
          </p:nvPr>
        </p:nvSpPr>
        <p:spPr/>
        <p:txBody>
          <a:bodyPr/>
          <a:lstStyle/>
          <a:p>
            <a:pPr eaLnBrk="1" hangingPunct="1"/>
            <a:r>
              <a:rPr lang="en-US" sz="3200" smtClean="0"/>
              <a:t>Secondary Index</a:t>
            </a:r>
          </a:p>
        </p:txBody>
      </p:sp>
      <p:sp>
        <p:nvSpPr>
          <p:cNvPr id="1240067" name="Rectangle 3"/>
          <p:cNvSpPr>
            <a:spLocks noGrp="1" noChangeArrowheads="1"/>
          </p:cNvSpPr>
          <p:nvPr>
            <p:ph type="body" idx="1"/>
          </p:nvPr>
        </p:nvSpPr>
        <p:spPr/>
        <p:txBody>
          <a:bodyPr/>
          <a:lstStyle/>
          <a:p>
            <a:pPr algn="just" eaLnBrk="1" hangingPunct="1">
              <a:lnSpc>
                <a:spcPct val="80000"/>
              </a:lnSpc>
              <a:buClr>
                <a:schemeClr val="hlink"/>
              </a:buClr>
              <a:buFont typeface="Wingdings" pitchFamily="2" charset="2"/>
              <a:buChar char="Ø"/>
            </a:pPr>
            <a:r>
              <a:rPr lang="en-US" sz="2000" smtClean="0"/>
              <a:t>A secondary index provides a secondary means of accessing a file for which some primary access already exists. </a:t>
            </a:r>
          </a:p>
          <a:p>
            <a:pPr algn="just" eaLnBrk="1" hangingPunct="1">
              <a:lnSpc>
                <a:spcPct val="80000"/>
              </a:lnSpc>
              <a:buClr>
                <a:schemeClr val="hlink"/>
              </a:buClr>
              <a:buFont typeface="Wingdings" pitchFamily="2" charset="2"/>
              <a:buChar char="Ø"/>
            </a:pPr>
            <a:endParaRPr lang="en-US" sz="2000" smtClean="0"/>
          </a:p>
          <a:p>
            <a:pPr algn="just" eaLnBrk="1" hangingPunct="1">
              <a:lnSpc>
                <a:spcPct val="80000"/>
              </a:lnSpc>
              <a:buClr>
                <a:schemeClr val="hlink"/>
              </a:buClr>
              <a:buFont typeface="Wingdings" pitchFamily="2" charset="2"/>
              <a:buChar char="Ø"/>
            </a:pPr>
            <a:r>
              <a:rPr lang="en-US" sz="2000" smtClean="0"/>
              <a:t>The secondary index may be on a field which is a candidate key and has a unique value in every record, or a nonkey with duplicate values. </a:t>
            </a:r>
          </a:p>
          <a:p>
            <a:pPr algn="just" eaLnBrk="1" hangingPunct="1">
              <a:lnSpc>
                <a:spcPct val="80000"/>
              </a:lnSpc>
              <a:buClr>
                <a:schemeClr val="hlink"/>
              </a:buClr>
              <a:buFont typeface="Wingdings" pitchFamily="2" charset="2"/>
              <a:buChar char="Ø"/>
            </a:pPr>
            <a:endParaRPr lang="en-US" sz="2000" smtClean="0"/>
          </a:p>
          <a:p>
            <a:pPr algn="just" eaLnBrk="1" hangingPunct="1">
              <a:lnSpc>
                <a:spcPct val="80000"/>
              </a:lnSpc>
              <a:buClr>
                <a:schemeClr val="hlink"/>
              </a:buClr>
              <a:buFont typeface="Wingdings" pitchFamily="2" charset="2"/>
              <a:buChar char="Ø"/>
            </a:pPr>
            <a:r>
              <a:rPr lang="en-US" sz="2000" smtClean="0"/>
              <a:t>The index is an ordered file with two fields. The first field is of the same data type as some </a:t>
            </a:r>
            <a:r>
              <a:rPr lang="en-US" sz="2000" i="1" smtClean="0"/>
              <a:t>nonordering field </a:t>
            </a:r>
            <a:r>
              <a:rPr lang="en-US" sz="2000" smtClean="0"/>
              <a:t>of the data file that is an indexing field. </a:t>
            </a:r>
          </a:p>
          <a:p>
            <a:pPr algn="just" eaLnBrk="1" hangingPunct="1">
              <a:lnSpc>
                <a:spcPct val="80000"/>
              </a:lnSpc>
              <a:buClr>
                <a:schemeClr val="hlink"/>
              </a:buClr>
              <a:buFont typeface="Wingdings" pitchFamily="2" charset="2"/>
              <a:buChar char="Ø"/>
            </a:pPr>
            <a:endParaRPr lang="en-US" sz="2000" smtClean="0"/>
          </a:p>
          <a:p>
            <a:pPr algn="just" eaLnBrk="1" hangingPunct="1">
              <a:lnSpc>
                <a:spcPct val="80000"/>
              </a:lnSpc>
              <a:buClr>
                <a:schemeClr val="hlink"/>
              </a:buClr>
              <a:buFont typeface="Wingdings" pitchFamily="2" charset="2"/>
              <a:buChar char="Ø"/>
            </a:pPr>
            <a:r>
              <a:rPr lang="en-US" sz="2000" smtClean="0"/>
              <a:t>The second field is either a </a:t>
            </a:r>
            <a:r>
              <a:rPr lang="en-US" sz="2000" i="1" smtClean="0"/>
              <a:t>block </a:t>
            </a:r>
            <a:r>
              <a:rPr lang="en-US" sz="2000" smtClean="0"/>
              <a:t>pointer or a </a:t>
            </a:r>
            <a:r>
              <a:rPr lang="en-US" sz="2000" i="1" smtClean="0"/>
              <a:t>record </a:t>
            </a:r>
            <a:r>
              <a:rPr lang="en-US" sz="2000" smtClean="0"/>
              <a:t>pointer. There can be </a:t>
            </a:r>
            <a:r>
              <a:rPr lang="en-US" sz="2000" i="1" smtClean="0"/>
              <a:t>many </a:t>
            </a:r>
            <a:r>
              <a:rPr lang="en-US" sz="2000" smtClean="0"/>
              <a:t>secondary indexes (and hence, indexing fields) for the same file.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40067">
                                            <p:txEl>
                                              <p:pRg st="0" end="0"/>
                                            </p:txEl>
                                          </p:spTgt>
                                        </p:tgtEl>
                                        <p:attrNameLst>
                                          <p:attrName>style.visibility</p:attrName>
                                        </p:attrNameLst>
                                      </p:cBhvr>
                                      <p:to>
                                        <p:strVal val="visible"/>
                                      </p:to>
                                    </p:set>
                                    <p:anim calcmode="lin" valueType="num">
                                      <p:cBhvr additive="base">
                                        <p:cTn id="7" dur="500" fill="hold"/>
                                        <p:tgtEl>
                                          <p:spTgt spid="12400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4006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40067">
                                            <p:txEl>
                                              <p:pRg st="2" end="2"/>
                                            </p:txEl>
                                          </p:spTgt>
                                        </p:tgtEl>
                                        <p:attrNameLst>
                                          <p:attrName>style.visibility</p:attrName>
                                        </p:attrNameLst>
                                      </p:cBhvr>
                                      <p:to>
                                        <p:strVal val="visible"/>
                                      </p:to>
                                    </p:set>
                                    <p:anim calcmode="lin" valueType="num">
                                      <p:cBhvr additive="base">
                                        <p:cTn id="13" dur="500" fill="hold"/>
                                        <p:tgtEl>
                                          <p:spTgt spid="124006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4006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40067">
                                            <p:txEl>
                                              <p:pRg st="4" end="4"/>
                                            </p:txEl>
                                          </p:spTgt>
                                        </p:tgtEl>
                                        <p:attrNameLst>
                                          <p:attrName>style.visibility</p:attrName>
                                        </p:attrNameLst>
                                      </p:cBhvr>
                                      <p:to>
                                        <p:strVal val="visible"/>
                                      </p:to>
                                    </p:set>
                                    <p:anim calcmode="lin" valueType="num">
                                      <p:cBhvr additive="base">
                                        <p:cTn id="19" dur="500" fill="hold"/>
                                        <p:tgtEl>
                                          <p:spTgt spid="1240067">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4006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40067">
                                            <p:txEl>
                                              <p:pRg st="6" end="6"/>
                                            </p:txEl>
                                          </p:spTgt>
                                        </p:tgtEl>
                                        <p:attrNameLst>
                                          <p:attrName>style.visibility</p:attrName>
                                        </p:attrNameLst>
                                      </p:cBhvr>
                                      <p:to>
                                        <p:strVal val="visible"/>
                                      </p:to>
                                    </p:set>
                                    <p:anim calcmode="lin" valueType="num">
                                      <p:cBhvr additive="base">
                                        <p:cTn id="25" dur="500" fill="hold"/>
                                        <p:tgtEl>
                                          <p:spTgt spid="1240067">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4006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Date Placeholder 3"/>
          <p:cNvSpPr>
            <a:spLocks noGrp="1"/>
          </p:cNvSpPr>
          <p:nvPr>
            <p:ph type="dt" sz="quarter" idx="10"/>
          </p:nvPr>
        </p:nvSpPr>
        <p:spPr>
          <a:noFill/>
        </p:spPr>
        <p:txBody>
          <a:bodyPr/>
          <a:lstStyle/>
          <a:p>
            <a:fld id="{0DF56789-78BA-4C19-8A5F-0C81E93F4F9B}" type="datetime4">
              <a:rPr lang="en-US"/>
              <a:pPr/>
              <a:t>October 24, 2012</a:t>
            </a:fld>
            <a:endParaRPr lang="en-US"/>
          </a:p>
        </p:txBody>
      </p:sp>
      <p:sp>
        <p:nvSpPr>
          <p:cNvPr id="30723" name="Footer Placeholder 4"/>
          <p:cNvSpPr>
            <a:spLocks noGrp="1"/>
          </p:cNvSpPr>
          <p:nvPr>
            <p:ph type="ftr" sz="quarter" idx="11"/>
          </p:nvPr>
        </p:nvSpPr>
        <p:spPr>
          <a:noFill/>
        </p:spPr>
        <p:txBody>
          <a:bodyPr/>
          <a:lstStyle/>
          <a:p>
            <a:r>
              <a:rPr lang="en-US"/>
              <a:t>ADBS: Storage</a:t>
            </a:r>
          </a:p>
        </p:txBody>
      </p:sp>
      <p:sp>
        <p:nvSpPr>
          <p:cNvPr id="30724" name="Slide Number Placeholder 5"/>
          <p:cNvSpPr>
            <a:spLocks noGrp="1"/>
          </p:cNvSpPr>
          <p:nvPr>
            <p:ph type="sldNum" sz="quarter" idx="12"/>
          </p:nvPr>
        </p:nvSpPr>
        <p:spPr>
          <a:noFill/>
        </p:spPr>
        <p:txBody>
          <a:bodyPr/>
          <a:lstStyle/>
          <a:p>
            <a:fld id="{536965F7-1D00-4634-9B91-5E9617F6D257}" type="slidenum">
              <a:rPr lang="en-US"/>
              <a:pPr/>
              <a:t>27</a:t>
            </a:fld>
            <a:endParaRPr lang="en-US"/>
          </a:p>
        </p:txBody>
      </p:sp>
      <p:sp>
        <p:nvSpPr>
          <p:cNvPr id="30725" name="Rectangle 2"/>
          <p:cNvSpPr>
            <a:spLocks noGrp="1" noChangeArrowheads="1"/>
          </p:cNvSpPr>
          <p:nvPr>
            <p:ph type="title"/>
          </p:nvPr>
        </p:nvSpPr>
        <p:spPr>
          <a:xfrm>
            <a:off x="457200" y="274638"/>
            <a:ext cx="8229600" cy="715962"/>
          </a:xfrm>
        </p:spPr>
        <p:txBody>
          <a:bodyPr/>
          <a:lstStyle/>
          <a:p>
            <a:pPr eaLnBrk="1" hangingPunct="1"/>
            <a:r>
              <a:rPr lang="en-US" sz="3200" smtClean="0"/>
              <a:t>Secondary Index</a:t>
            </a:r>
          </a:p>
        </p:txBody>
      </p:sp>
      <p:pic>
        <p:nvPicPr>
          <p:cNvPr id="1241092" name="Picture 4"/>
          <p:cNvPicPr>
            <a:picLocks noGrp="1" noChangeAspect="1" noChangeArrowheads="1"/>
          </p:cNvPicPr>
          <p:nvPr>
            <p:ph type="body" idx="1"/>
          </p:nvPr>
        </p:nvPicPr>
        <p:blipFill>
          <a:blip r:embed="rId3" cstate="print"/>
          <a:srcRect/>
          <a:stretch>
            <a:fillRect/>
          </a:stretch>
        </p:blipFill>
        <p:spPr>
          <a:xfrm>
            <a:off x="3810000" y="990600"/>
            <a:ext cx="4876800" cy="5257800"/>
          </a:xfrm>
          <a:noFill/>
        </p:spPr>
      </p:pic>
      <p:sp>
        <p:nvSpPr>
          <p:cNvPr id="1241093" name="Text Box 5"/>
          <p:cNvSpPr txBox="1">
            <a:spLocks noChangeArrowheads="1"/>
          </p:cNvSpPr>
          <p:nvPr/>
        </p:nvSpPr>
        <p:spPr bwMode="auto">
          <a:xfrm>
            <a:off x="381000" y="1295400"/>
            <a:ext cx="2819400" cy="4981575"/>
          </a:xfrm>
          <a:prstGeom prst="rect">
            <a:avLst/>
          </a:prstGeom>
          <a:noFill/>
          <a:ln w="9525">
            <a:noFill/>
            <a:miter lim="800000"/>
            <a:headEnd/>
            <a:tailEnd/>
          </a:ln>
        </p:spPr>
        <p:txBody>
          <a:bodyPr>
            <a:spAutoFit/>
          </a:bodyPr>
          <a:lstStyle/>
          <a:p>
            <a:pPr algn="just">
              <a:buClr>
                <a:schemeClr val="hlink"/>
              </a:buClr>
              <a:buFont typeface="Wingdings" pitchFamily="2" charset="2"/>
              <a:buChar char="v"/>
            </a:pPr>
            <a:r>
              <a:rPr lang="en-US" sz="1600"/>
              <a:t>We first consider a secondary index access structure on a key field that has a </a:t>
            </a:r>
            <a:r>
              <a:rPr lang="en-US" sz="1600" i="1"/>
              <a:t>distinct value </a:t>
            </a:r>
            <a:r>
              <a:rPr lang="en-US" sz="1600"/>
              <a:t>for every record. </a:t>
            </a:r>
          </a:p>
          <a:p>
            <a:pPr algn="just">
              <a:buClr>
                <a:schemeClr val="hlink"/>
              </a:buClr>
              <a:buFont typeface="Wingdings" pitchFamily="2" charset="2"/>
              <a:buChar char="v"/>
            </a:pPr>
            <a:endParaRPr lang="en-US" sz="1600"/>
          </a:p>
          <a:p>
            <a:pPr algn="just">
              <a:buClr>
                <a:schemeClr val="hlink"/>
              </a:buClr>
              <a:buFont typeface="Wingdings" pitchFamily="2" charset="2"/>
              <a:buChar char="v"/>
            </a:pPr>
            <a:r>
              <a:rPr lang="en-US" sz="1600"/>
              <a:t>Such a field is sometimes called a secondary key. </a:t>
            </a:r>
          </a:p>
          <a:p>
            <a:pPr algn="just">
              <a:buClr>
                <a:schemeClr val="hlink"/>
              </a:buClr>
              <a:buFont typeface="Wingdings" pitchFamily="2" charset="2"/>
              <a:buNone/>
            </a:pPr>
            <a:endParaRPr lang="en-US" sz="1600"/>
          </a:p>
          <a:p>
            <a:pPr algn="just">
              <a:buClr>
                <a:schemeClr val="hlink"/>
              </a:buClr>
              <a:buFont typeface="Wingdings" pitchFamily="2" charset="2"/>
              <a:buChar char="v"/>
            </a:pPr>
            <a:r>
              <a:rPr lang="en-US" sz="1600"/>
              <a:t>In this case there is one index entry for </a:t>
            </a:r>
            <a:r>
              <a:rPr lang="en-US" sz="1600" i="1"/>
              <a:t>each record </a:t>
            </a:r>
            <a:r>
              <a:rPr lang="en-US" sz="1600"/>
              <a:t>in the data file, which contains the value of the secondary key </a:t>
            </a:r>
            <a:r>
              <a:rPr lang="en-US" sz="1600" i="1"/>
              <a:t>for </a:t>
            </a:r>
            <a:r>
              <a:rPr lang="en-US" sz="1600"/>
              <a:t>the record and a pointer either to the block in which the record is stored or to the record itself. </a:t>
            </a:r>
          </a:p>
          <a:p>
            <a:pPr algn="just">
              <a:buClr>
                <a:schemeClr val="hlink"/>
              </a:buClr>
              <a:buFont typeface="Wingdings" pitchFamily="2" charset="2"/>
              <a:buChar char="v"/>
            </a:pPr>
            <a:endParaRPr lang="en-US" sz="1600"/>
          </a:p>
          <a:p>
            <a:pPr algn="just">
              <a:buClr>
                <a:schemeClr val="hlink"/>
              </a:buClr>
              <a:buFont typeface="Wingdings" pitchFamily="2" charset="2"/>
              <a:buChar char="v"/>
            </a:pPr>
            <a:r>
              <a:rPr lang="en-US" sz="1600"/>
              <a:t>Hence, such an index is dense.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41092"/>
                                        </p:tgtEl>
                                        <p:attrNameLst>
                                          <p:attrName>style.visibility</p:attrName>
                                        </p:attrNameLst>
                                      </p:cBhvr>
                                      <p:to>
                                        <p:strVal val="visible"/>
                                      </p:to>
                                    </p:set>
                                    <p:anim calcmode="lin" valueType="num">
                                      <p:cBhvr additive="base">
                                        <p:cTn id="7" dur="500" fill="hold"/>
                                        <p:tgtEl>
                                          <p:spTgt spid="1241092"/>
                                        </p:tgtEl>
                                        <p:attrNameLst>
                                          <p:attrName>ppt_x</p:attrName>
                                        </p:attrNameLst>
                                      </p:cBhvr>
                                      <p:tavLst>
                                        <p:tav tm="0">
                                          <p:val>
                                            <p:strVal val="#ppt_x"/>
                                          </p:val>
                                        </p:tav>
                                        <p:tav tm="100000">
                                          <p:val>
                                            <p:strVal val="#ppt_x"/>
                                          </p:val>
                                        </p:tav>
                                      </p:tavLst>
                                    </p:anim>
                                    <p:anim calcmode="lin" valueType="num">
                                      <p:cBhvr additive="base">
                                        <p:cTn id="8" dur="500" fill="hold"/>
                                        <p:tgtEl>
                                          <p:spTgt spid="124109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41093">
                                            <p:txEl>
                                              <p:pRg st="0" end="0"/>
                                            </p:txEl>
                                          </p:spTgt>
                                        </p:tgtEl>
                                        <p:attrNameLst>
                                          <p:attrName>style.visibility</p:attrName>
                                        </p:attrNameLst>
                                      </p:cBhvr>
                                      <p:to>
                                        <p:strVal val="visible"/>
                                      </p:to>
                                    </p:set>
                                    <p:anim calcmode="lin" valueType="num">
                                      <p:cBhvr additive="base">
                                        <p:cTn id="13" dur="500" fill="hold"/>
                                        <p:tgtEl>
                                          <p:spTgt spid="124109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4109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41093">
                                            <p:txEl>
                                              <p:pRg st="2" end="2"/>
                                            </p:txEl>
                                          </p:spTgt>
                                        </p:tgtEl>
                                        <p:attrNameLst>
                                          <p:attrName>style.visibility</p:attrName>
                                        </p:attrNameLst>
                                      </p:cBhvr>
                                      <p:to>
                                        <p:strVal val="visible"/>
                                      </p:to>
                                    </p:set>
                                    <p:anim calcmode="lin" valueType="num">
                                      <p:cBhvr additive="base">
                                        <p:cTn id="19" dur="500" fill="hold"/>
                                        <p:tgtEl>
                                          <p:spTgt spid="124109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4109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41093">
                                            <p:txEl>
                                              <p:pRg st="4" end="4"/>
                                            </p:txEl>
                                          </p:spTgt>
                                        </p:tgtEl>
                                        <p:attrNameLst>
                                          <p:attrName>style.visibility</p:attrName>
                                        </p:attrNameLst>
                                      </p:cBhvr>
                                      <p:to>
                                        <p:strVal val="visible"/>
                                      </p:to>
                                    </p:set>
                                    <p:anim calcmode="lin" valueType="num">
                                      <p:cBhvr additive="base">
                                        <p:cTn id="25" dur="500" fill="hold"/>
                                        <p:tgtEl>
                                          <p:spTgt spid="124109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4109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41093">
                                            <p:txEl>
                                              <p:pRg st="6" end="6"/>
                                            </p:txEl>
                                          </p:spTgt>
                                        </p:tgtEl>
                                        <p:attrNameLst>
                                          <p:attrName>style.visibility</p:attrName>
                                        </p:attrNameLst>
                                      </p:cBhvr>
                                      <p:to>
                                        <p:strVal val="visible"/>
                                      </p:to>
                                    </p:set>
                                    <p:anim calcmode="lin" valueType="num">
                                      <p:cBhvr additive="base">
                                        <p:cTn id="31" dur="500" fill="hold"/>
                                        <p:tgtEl>
                                          <p:spTgt spid="124109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4109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Date Placeholder 3"/>
          <p:cNvSpPr>
            <a:spLocks noGrp="1"/>
          </p:cNvSpPr>
          <p:nvPr>
            <p:ph type="dt" sz="quarter" idx="10"/>
          </p:nvPr>
        </p:nvSpPr>
        <p:spPr>
          <a:noFill/>
        </p:spPr>
        <p:txBody>
          <a:bodyPr/>
          <a:lstStyle/>
          <a:p>
            <a:fld id="{5E873238-2146-46E5-81FB-ABB9104DACC8}" type="datetime4">
              <a:rPr lang="en-US"/>
              <a:pPr/>
              <a:t>October 24, 2012</a:t>
            </a:fld>
            <a:endParaRPr lang="en-US"/>
          </a:p>
        </p:txBody>
      </p:sp>
      <p:sp>
        <p:nvSpPr>
          <p:cNvPr id="31747" name="Footer Placeholder 4"/>
          <p:cNvSpPr>
            <a:spLocks noGrp="1"/>
          </p:cNvSpPr>
          <p:nvPr>
            <p:ph type="ftr" sz="quarter" idx="11"/>
          </p:nvPr>
        </p:nvSpPr>
        <p:spPr>
          <a:noFill/>
        </p:spPr>
        <p:txBody>
          <a:bodyPr/>
          <a:lstStyle/>
          <a:p>
            <a:r>
              <a:rPr lang="en-US"/>
              <a:t>ADBS: Storage</a:t>
            </a:r>
          </a:p>
        </p:txBody>
      </p:sp>
      <p:sp>
        <p:nvSpPr>
          <p:cNvPr id="31748" name="Slide Number Placeholder 5"/>
          <p:cNvSpPr>
            <a:spLocks noGrp="1"/>
          </p:cNvSpPr>
          <p:nvPr>
            <p:ph type="sldNum" sz="quarter" idx="12"/>
          </p:nvPr>
        </p:nvSpPr>
        <p:spPr>
          <a:noFill/>
        </p:spPr>
        <p:txBody>
          <a:bodyPr/>
          <a:lstStyle/>
          <a:p>
            <a:fld id="{F76B3919-454B-4BB8-83D3-150455B684D3}" type="slidenum">
              <a:rPr lang="en-US"/>
              <a:pPr/>
              <a:t>28</a:t>
            </a:fld>
            <a:endParaRPr lang="en-US"/>
          </a:p>
        </p:txBody>
      </p:sp>
      <p:sp>
        <p:nvSpPr>
          <p:cNvPr id="31749" name="Rectangle 2"/>
          <p:cNvSpPr>
            <a:spLocks noGrp="1" noChangeArrowheads="1"/>
          </p:cNvSpPr>
          <p:nvPr>
            <p:ph type="title"/>
          </p:nvPr>
        </p:nvSpPr>
        <p:spPr>
          <a:xfrm>
            <a:off x="457200" y="274638"/>
            <a:ext cx="8229600" cy="715962"/>
          </a:xfrm>
        </p:spPr>
        <p:txBody>
          <a:bodyPr/>
          <a:lstStyle/>
          <a:p>
            <a:pPr eaLnBrk="1" hangingPunct="1"/>
            <a:r>
              <a:rPr lang="en-US" sz="3200" smtClean="0"/>
              <a:t>Secondary Index</a:t>
            </a:r>
          </a:p>
        </p:txBody>
      </p:sp>
      <p:pic>
        <p:nvPicPr>
          <p:cNvPr id="31750" name="Picture 3"/>
          <p:cNvPicPr>
            <a:picLocks noGrp="1" noChangeAspect="1" noChangeArrowheads="1"/>
          </p:cNvPicPr>
          <p:nvPr>
            <p:ph type="body" idx="1"/>
          </p:nvPr>
        </p:nvPicPr>
        <p:blipFill>
          <a:blip r:embed="rId3" cstate="print"/>
          <a:srcRect/>
          <a:stretch>
            <a:fillRect/>
          </a:stretch>
        </p:blipFill>
        <p:spPr>
          <a:xfrm>
            <a:off x="3810000" y="990600"/>
            <a:ext cx="4876800" cy="5257800"/>
          </a:xfrm>
          <a:noFill/>
        </p:spPr>
      </p:pic>
      <p:sp>
        <p:nvSpPr>
          <p:cNvPr id="1242116" name="Text Box 4"/>
          <p:cNvSpPr txBox="1">
            <a:spLocks noChangeArrowheads="1"/>
          </p:cNvSpPr>
          <p:nvPr/>
        </p:nvSpPr>
        <p:spPr bwMode="auto">
          <a:xfrm>
            <a:off x="381000" y="1066800"/>
            <a:ext cx="2819400" cy="5197475"/>
          </a:xfrm>
          <a:prstGeom prst="rect">
            <a:avLst/>
          </a:prstGeom>
          <a:noFill/>
          <a:ln w="9525">
            <a:noFill/>
            <a:miter lim="800000"/>
            <a:headEnd/>
            <a:tailEnd/>
          </a:ln>
        </p:spPr>
        <p:txBody>
          <a:bodyPr>
            <a:spAutoFit/>
          </a:bodyPr>
          <a:lstStyle/>
          <a:p>
            <a:pPr algn="just">
              <a:buClr>
                <a:schemeClr val="hlink"/>
              </a:buClr>
              <a:buFont typeface="Wingdings" pitchFamily="2" charset="2"/>
              <a:buChar char="v"/>
            </a:pPr>
            <a:r>
              <a:rPr lang="en-US" sz="1400"/>
              <a:t>We again refer to the two field values of index entry i as &lt;K(i), P(i».</a:t>
            </a:r>
          </a:p>
          <a:p>
            <a:pPr algn="just">
              <a:buClr>
                <a:schemeClr val="hlink"/>
              </a:buClr>
              <a:buFont typeface="Wingdings" pitchFamily="2" charset="2"/>
              <a:buChar char="v"/>
            </a:pPr>
            <a:r>
              <a:rPr lang="en-US" sz="1400"/>
              <a:t>The entries are ordered by value of K(i), so we can perform a binary search. Because the records of the data file are </a:t>
            </a:r>
            <a:r>
              <a:rPr lang="en-US" sz="1400" i="1"/>
              <a:t>not </a:t>
            </a:r>
            <a:r>
              <a:rPr lang="en-US" sz="1400"/>
              <a:t>physically ordered by values of the secondary key field, we </a:t>
            </a:r>
            <a:r>
              <a:rPr lang="en-US" sz="1400" i="1"/>
              <a:t>cannot </a:t>
            </a:r>
            <a:r>
              <a:rPr lang="en-US" sz="1400"/>
              <a:t>use block anchors.</a:t>
            </a:r>
          </a:p>
          <a:p>
            <a:pPr algn="just">
              <a:buClr>
                <a:schemeClr val="hlink"/>
              </a:buClr>
              <a:buFont typeface="Wingdings" pitchFamily="2" charset="2"/>
              <a:buChar char="v"/>
            </a:pPr>
            <a:r>
              <a:rPr lang="en-US" sz="1400"/>
              <a:t>That is why an index entry is created for each record in the data file, rather than for each block, as in the case of a primary index. </a:t>
            </a:r>
          </a:p>
          <a:p>
            <a:pPr algn="just">
              <a:buClr>
                <a:schemeClr val="hlink"/>
              </a:buClr>
              <a:buFont typeface="Wingdings" pitchFamily="2" charset="2"/>
              <a:buChar char="v"/>
            </a:pPr>
            <a:r>
              <a:rPr lang="en-US" sz="1400"/>
              <a:t>Figure illustrates a secondary index in which the pointers P(i) in the index entries are </a:t>
            </a:r>
            <a:r>
              <a:rPr lang="en-US" sz="1400" i="1"/>
              <a:t>block pointers, </a:t>
            </a:r>
            <a:r>
              <a:rPr lang="en-US" sz="1400"/>
              <a:t>not record pointers. </a:t>
            </a:r>
          </a:p>
          <a:p>
            <a:pPr algn="just">
              <a:buClr>
                <a:schemeClr val="hlink"/>
              </a:buClr>
              <a:buFont typeface="Wingdings" pitchFamily="2" charset="2"/>
              <a:buChar char="v"/>
            </a:pPr>
            <a:r>
              <a:rPr lang="en-US" sz="1400"/>
              <a:t>Once the appropriate block is transferred to main memory, a search for the desired record within the block can be carried out.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42116">
                                            <p:txEl>
                                              <p:pRg st="0" end="0"/>
                                            </p:txEl>
                                          </p:spTgt>
                                        </p:tgtEl>
                                        <p:attrNameLst>
                                          <p:attrName>style.visibility</p:attrName>
                                        </p:attrNameLst>
                                      </p:cBhvr>
                                      <p:to>
                                        <p:strVal val="visible"/>
                                      </p:to>
                                    </p:set>
                                    <p:anim calcmode="lin" valueType="num">
                                      <p:cBhvr additive="base">
                                        <p:cTn id="7" dur="500" fill="hold"/>
                                        <p:tgtEl>
                                          <p:spTgt spid="12421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421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42116">
                                            <p:txEl>
                                              <p:pRg st="1" end="1"/>
                                            </p:txEl>
                                          </p:spTgt>
                                        </p:tgtEl>
                                        <p:attrNameLst>
                                          <p:attrName>style.visibility</p:attrName>
                                        </p:attrNameLst>
                                      </p:cBhvr>
                                      <p:to>
                                        <p:strVal val="visible"/>
                                      </p:to>
                                    </p:set>
                                    <p:anim calcmode="lin" valueType="num">
                                      <p:cBhvr additive="base">
                                        <p:cTn id="13" dur="500" fill="hold"/>
                                        <p:tgtEl>
                                          <p:spTgt spid="12421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421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42116">
                                            <p:txEl>
                                              <p:pRg st="2" end="2"/>
                                            </p:txEl>
                                          </p:spTgt>
                                        </p:tgtEl>
                                        <p:attrNameLst>
                                          <p:attrName>style.visibility</p:attrName>
                                        </p:attrNameLst>
                                      </p:cBhvr>
                                      <p:to>
                                        <p:strVal val="visible"/>
                                      </p:to>
                                    </p:set>
                                    <p:anim calcmode="lin" valueType="num">
                                      <p:cBhvr additive="base">
                                        <p:cTn id="19" dur="500" fill="hold"/>
                                        <p:tgtEl>
                                          <p:spTgt spid="12421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421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42116">
                                            <p:txEl>
                                              <p:pRg st="3" end="3"/>
                                            </p:txEl>
                                          </p:spTgt>
                                        </p:tgtEl>
                                        <p:attrNameLst>
                                          <p:attrName>style.visibility</p:attrName>
                                        </p:attrNameLst>
                                      </p:cBhvr>
                                      <p:to>
                                        <p:strVal val="visible"/>
                                      </p:to>
                                    </p:set>
                                    <p:anim calcmode="lin" valueType="num">
                                      <p:cBhvr additive="base">
                                        <p:cTn id="25" dur="500" fill="hold"/>
                                        <p:tgtEl>
                                          <p:spTgt spid="12421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421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42116">
                                            <p:txEl>
                                              <p:pRg st="4" end="4"/>
                                            </p:txEl>
                                          </p:spTgt>
                                        </p:tgtEl>
                                        <p:attrNameLst>
                                          <p:attrName>style.visibility</p:attrName>
                                        </p:attrNameLst>
                                      </p:cBhvr>
                                      <p:to>
                                        <p:strVal val="visible"/>
                                      </p:to>
                                    </p:set>
                                    <p:anim calcmode="lin" valueType="num">
                                      <p:cBhvr additive="base">
                                        <p:cTn id="31" dur="500" fill="hold"/>
                                        <p:tgtEl>
                                          <p:spTgt spid="124211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4211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 name="Date Placeholder 3"/>
          <p:cNvSpPr>
            <a:spLocks noGrp="1"/>
          </p:cNvSpPr>
          <p:nvPr>
            <p:ph type="dt" sz="quarter" idx="10"/>
          </p:nvPr>
        </p:nvSpPr>
        <p:spPr>
          <a:noFill/>
        </p:spPr>
        <p:txBody>
          <a:bodyPr/>
          <a:lstStyle/>
          <a:p>
            <a:fld id="{836E4A74-60CA-439C-94DD-747AFBA7CC06}" type="datetime4">
              <a:rPr lang="en-US"/>
              <a:pPr/>
              <a:t>October 24, 2012</a:t>
            </a:fld>
            <a:endParaRPr lang="en-US"/>
          </a:p>
        </p:txBody>
      </p:sp>
      <p:sp>
        <p:nvSpPr>
          <p:cNvPr id="4107" name="Footer Placeholder 4"/>
          <p:cNvSpPr>
            <a:spLocks noGrp="1"/>
          </p:cNvSpPr>
          <p:nvPr>
            <p:ph type="ftr" sz="quarter" idx="11"/>
          </p:nvPr>
        </p:nvSpPr>
        <p:spPr>
          <a:noFill/>
        </p:spPr>
        <p:txBody>
          <a:bodyPr/>
          <a:lstStyle/>
          <a:p>
            <a:r>
              <a:rPr lang="en-US"/>
              <a:t>ADBS: Storage</a:t>
            </a:r>
          </a:p>
        </p:txBody>
      </p:sp>
      <p:sp>
        <p:nvSpPr>
          <p:cNvPr id="4108" name="Slide Number Placeholder 5"/>
          <p:cNvSpPr>
            <a:spLocks noGrp="1"/>
          </p:cNvSpPr>
          <p:nvPr>
            <p:ph type="sldNum" sz="quarter" idx="12"/>
          </p:nvPr>
        </p:nvSpPr>
        <p:spPr>
          <a:noFill/>
        </p:spPr>
        <p:txBody>
          <a:bodyPr/>
          <a:lstStyle/>
          <a:p>
            <a:fld id="{D90DF0CE-546E-4112-8D04-93050FF8EFB4}" type="slidenum">
              <a:rPr lang="en-US"/>
              <a:pPr/>
              <a:t>29</a:t>
            </a:fld>
            <a:endParaRPr lang="en-US"/>
          </a:p>
        </p:txBody>
      </p:sp>
      <p:sp>
        <p:nvSpPr>
          <p:cNvPr id="4109" name="Rectangle 2"/>
          <p:cNvSpPr>
            <a:spLocks noGrp="1" noChangeArrowheads="1"/>
          </p:cNvSpPr>
          <p:nvPr>
            <p:ph type="title"/>
          </p:nvPr>
        </p:nvSpPr>
        <p:spPr>
          <a:xfrm>
            <a:off x="457200" y="274638"/>
            <a:ext cx="8229600" cy="715962"/>
          </a:xfrm>
        </p:spPr>
        <p:txBody>
          <a:bodyPr/>
          <a:lstStyle/>
          <a:p>
            <a:pPr eaLnBrk="1" hangingPunct="1"/>
            <a:r>
              <a:rPr lang="en-US" sz="2800" smtClean="0"/>
              <a:t>Example </a:t>
            </a:r>
            <a:br>
              <a:rPr lang="en-US" sz="2800" smtClean="0"/>
            </a:br>
            <a:r>
              <a:rPr lang="en-US" sz="1400" smtClean="0">
                <a:solidFill>
                  <a:schemeClr val="hlink"/>
                </a:solidFill>
              </a:rPr>
              <a:t>is there any improvement?</a:t>
            </a:r>
          </a:p>
        </p:txBody>
      </p:sp>
      <p:pic>
        <p:nvPicPr>
          <p:cNvPr id="4110" name="Picture 3"/>
          <p:cNvPicPr>
            <a:picLocks noGrp="1" noChangeAspect="1" noChangeArrowheads="1"/>
          </p:cNvPicPr>
          <p:nvPr>
            <p:ph type="body" idx="1"/>
          </p:nvPr>
        </p:nvPicPr>
        <p:blipFill>
          <a:blip r:embed="rId4" cstate="print"/>
          <a:srcRect/>
          <a:stretch>
            <a:fillRect/>
          </a:stretch>
        </p:blipFill>
        <p:spPr>
          <a:xfrm>
            <a:off x="3810000" y="990600"/>
            <a:ext cx="4876800" cy="5257800"/>
          </a:xfrm>
          <a:noFill/>
        </p:spPr>
      </p:pic>
      <p:graphicFrame>
        <p:nvGraphicFramePr>
          <p:cNvPr id="1244165" name="Object 5"/>
          <p:cNvGraphicFramePr>
            <a:graphicFrameLocks noChangeAspect="1"/>
          </p:cNvGraphicFramePr>
          <p:nvPr/>
        </p:nvGraphicFramePr>
        <p:xfrm>
          <a:off x="762000" y="4038600"/>
          <a:ext cx="2209800" cy="257175"/>
        </p:xfrm>
        <a:graphic>
          <a:graphicData uri="http://schemas.openxmlformats.org/presentationml/2006/ole">
            <p:oleObj spid="_x0000_s4098" name="Equation" r:id="rId5" imgW="1854000" imgH="215640" progId="Equation.3">
              <p:embed/>
            </p:oleObj>
          </a:graphicData>
        </a:graphic>
      </p:graphicFrame>
      <p:graphicFrame>
        <p:nvGraphicFramePr>
          <p:cNvPr id="1244166" name="Object 6"/>
          <p:cNvGraphicFramePr>
            <a:graphicFrameLocks noChangeAspect="1"/>
          </p:cNvGraphicFramePr>
          <p:nvPr/>
        </p:nvGraphicFramePr>
        <p:xfrm>
          <a:off x="1828800" y="3225800"/>
          <a:ext cx="762000" cy="355600"/>
        </p:xfrm>
        <a:graphic>
          <a:graphicData uri="http://schemas.openxmlformats.org/presentationml/2006/ole">
            <p:oleObj spid="_x0000_s4099" name="Equation" r:id="rId6" imgW="380880" imgH="177480" progId="Equation.3">
              <p:embed/>
            </p:oleObj>
          </a:graphicData>
        </a:graphic>
      </p:graphicFrame>
      <p:graphicFrame>
        <p:nvGraphicFramePr>
          <p:cNvPr id="1244167" name="Object 7"/>
          <p:cNvGraphicFramePr>
            <a:graphicFrameLocks noChangeAspect="1"/>
          </p:cNvGraphicFramePr>
          <p:nvPr/>
        </p:nvGraphicFramePr>
        <p:xfrm>
          <a:off x="914400" y="3644900"/>
          <a:ext cx="1524000" cy="304800"/>
        </p:xfrm>
        <a:graphic>
          <a:graphicData uri="http://schemas.openxmlformats.org/presentationml/2006/ole">
            <p:oleObj spid="_x0000_s4100" name="Equation" r:id="rId7" imgW="888840" imgH="177480" progId="Equation.3">
              <p:embed/>
            </p:oleObj>
          </a:graphicData>
        </a:graphic>
      </p:graphicFrame>
      <p:graphicFrame>
        <p:nvGraphicFramePr>
          <p:cNvPr id="1244168" name="Object 8"/>
          <p:cNvGraphicFramePr>
            <a:graphicFrameLocks noChangeAspect="1"/>
          </p:cNvGraphicFramePr>
          <p:nvPr/>
        </p:nvGraphicFramePr>
        <p:xfrm>
          <a:off x="920750" y="3254375"/>
          <a:ext cx="760413" cy="366713"/>
        </p:xfrm>
        <a:graphic>
          <a:graphicData uri="http://schemas.openxmlformats.org/presentationml/2006/ole">
            <p:oleObj spid="_x0000_s4101" name="Equation" r:id="rId8" imgW="419040" imgH="203040" progId="Equation.3">
              <p:embed/>
            </p:oleObj>
          </a:graphicData>
        </a:graphic>
      </p:graphicFrame>
      <p:sp>
        <p:nvSpPr>
          <p:cNvPr id="1244169" name="Text Box 9"/>
          <p:cNvSpPr txBox="1">
            <a:spLocks noChangeArrowheads="1"/>
          </p:cNvSpPr>
          <p:nvPr/>
        </p:nvSpPr>
        <p:spPr bwMode="auto">
          <a:xfrm>
            <a:off x="381000" y="1828800"/>
            <a:ext cx="2743200" cy="1368425"/>
          </a:xfrm>
          <a:prstGeom prst="rect">
            <a:avLst/>
          </a:prstGeom>
          <a:noFill/>
          <a:ln w="9525">
            <a:noFill/>
            <a:miter lim="800000"/>
            <a:headEnd/>
            <a:tailEnd/>
          </a:ln>
        </p:spPr>
        <p:txBody>
          <a:bodyPr>
            <a:spAutoFit/>
          </a:bodyPr>
          <a:lstStyle/>
          <a:p>
            <a:pPr algn="just">
              <a:buClr>
                <a:schemeClr val="hlink"/>
              </a:buClr>
              <a:buFontTx/>
              <a:buChar char="•"/>
            </a:pPr>
            <a:r>
              <a:rPr lang="en-US" sz="1400"/>
              <a:t>Ordered file with </a:t>
            </a:r>
            <a:r>
              <a:rPr lang="en-US" sz="1400" b="1" i="1"/>
              <a:t>r = 30,000</a:t>
            </a:r>
            <a:endParaRPr lang="en-US" sz="1400" b="1"/>
          </a:p>
          <a:p>
            <a:pPr algn="just">
              <a:buClr>
                <a:schemeClr val="hlink"/>
              </a:buClr>
              <a:buFontTx/>
              <a:buChar char="•"/>
            </a:pPr>
            <a:r>
              <a:rPr lang="en-US" sz="1400"/>
              <a:t>Block size </a:t>
            </a:r>
            <a:r>
              <a:rPr lang="en-US" sz="1400" b="1" i="1"/>
              <a:t>B = 1024 bytes. </a:t>
            </a:r>
          </a:p>
          <a:p>
            <a:pPr algn="just">
              <a:buClr>
                <a:schemeClr val="hlink"/>
              </a:buClr>
              <a:buFontTx/>
              <a:buChar char="•"/>
            </a:pPr>
            <a:r>
              <a:rPr lang="en-US" sz="1400"/>
              <a:t>File records are of fixed size and are unspanned, with</a:t>
            </a:r>
          </a:p>
          <a:p>
            <a:pPr algn="just">
              <a:buClr>
                <a:schemeClr val="hlink"/>
              </a:buClr>
              <a:buFontTx/>
              <a:buChar char="•"/>
            </a:pPr>
            <a:r>
              <a:rPr lang="en-US" sz="1400"/>
              <a:t>Record length R = 100 bytes.</a:t>
            </a:r>
          </a:p>
          <a:p>
            <a:pPr algn="just">
              <a:buClr>
                <a:schemeClr val="hlink"/>
              </a:buClr>
            </a:pPr>
            <a:endParaRPr lang="en-US" sz="1400"/>
          </a:p>
        </p:txBody>
      </p:sp>
      <p:graphicFrame>
        <p:nvGraphicFramePr>
          <p:cNvPr id="1244170" name="Object 10"/>
          <p:cNvGraphicFramePr>
            <a:graphicFrameLocks noChangeAspect="1"/>
          </p:cNvGraphicFramePr>
          <p:nvPr/>
        </p:nvGraphicFramePr>
        <p:xfrm>
          <a:off x="1154113" y="4391025"/>
          <a:ext cx="1816100" cy="328613"/>
        </p:xfrm>
        <a:graphic>
          <a:graphicData uri="http://schemas.openxmlformats.org/presentationml/2006/ole">
            <p:oleObj spid="_x0000_s4102" name="Equation" r:id="rId9" imgW="1193760" imgH="215640" progId="Equation.3">
              <p:embed/>
            </p:oleObj>
          </a:graphicData>
        </a:graphic>
      </p:graphicFrame>
      <p:graphicFrame>
        <p:nvGraphicFramePr>
          <p:cNvPr id="1244171" name="Object 11"/>
          <p:cNvGraphicFramePr>
            <a:graphicFrameLocks noChangeAspect="1"/>
          </p:cNvGraphicFramePr>
          <p:nvPr/>
        </p:nvGraphicFramePr>
        <p:xfrm>
          <a:off x="681038" y="4776788"/>
          <a:ext cx="2786062" cy="328612"/>
        </p:xfrm>
        <a:graphic>
          <a:graphicData uri="http://schemas.openxmlformats.org/presentationml/2006/ole">
            <p:oleObj spid="_x0000_s4103" name="Equation" r:id="rId10" imgW="1828800" imgH="215640" progId="Equation.3">
              <p:embed/>
            </p:oleObj>
          </a:graphicData>
        </a:graphic>
      </p:graphicFrame>
      <p:graphicFrame>
        <p:nvGraphicFramePr>
          <p:cNvPr id="1244172" name="Object 12"/>
          <p:cNvGraphicFramePr>
            <a:graphicFrameLocks noChangeAspect="1"/>
          </p:cNvGraphicFramePr>
          <p:nvPr/>
        </p:nvGraphicFramePr>
        <p:xfrm>
          <a:off x="1062038" y="5233988"/>
          <a:ext cx="1935162" cy="328612"/>
        </p:xfrm>
        <a:graphic>
          <a:graphicData uri="http://schemas.openxmlformats.org/presentationml/2006/ole">
            <p:oleObj spid="_x0000_s4104" name="Equation" r:id="rId11" imgW="1269720" imgH="215640" progId="Equation.3">
              <p:embed/>
            </p:oleObj>
          </a:graphicData>
        </a:graphic>
      </p:graphicFrame>
      <p:graphicFrame>
        <p:nvGraphicFramePr>
          <p:cNvPr id="1244173" name="Object 13"/>
          <p:cNvGraphicFramePr>
            <a:graphicFrameLocks noChangeAspect="1"/>
          </p:cNvGraphicFramePr>
          <p:nvPr/>
        </p:nvGraphicFramePr>
        <p:xfrm>
          <a:off x="795338" y="5614988"/>
          <a:ext cx="2478087" cy="328612"/>
        </p:xfrm>
        <a:graphic>
          <a:graphicData uri="http://schemas.openxmlformats.org/presentationml/2006/ole">
            <p:oleObj spid="_x0000_s4105" name="Equation" r:id="rId12" imgW="1625400" imgH="215640" progId="Equation.3">
              <p:embed/>
            </p:oleObj>
          </a:graphicData>
        </a:graphic>
      </p:graphicFrame>
      <p:sp>
        <p:nvSpPr>
          <p:cNvPr id="1244174" name="Text Box 14"/>
          <p:cNvSpPr txBox="1">
            <a:spLocks noChangeArrowheads="1"/>
          </p:cNvSpPr>
          <p:nvPr/>
        </p:nvSpPr>
        <p:spPr bwMode="auto">
          <a:xfrm>
            <a:off x="5867400" y="6019800"/>
            <a:ext cx="2743200" cy="274638"/>
          </a:xfrm>
          <a:prstGeom prst="rect">
            <a:avLst/>
          </a:prstGeom>
          <a:noFill/>
          <a:ln w="9525">
            <a:noFill/>
            <a:miter lim="800000"/>
            <a:headEnd/>
            <a:tailEnd/>
          </a:ln>
        </p:spPr>
        <p:txBody>
          <a:bodyPr>
            <a:spAutoFit/>
          </a:bodyPr>
          <a:lstStyle/>
          <a:p>
            <a:pPr>
              <a:spcBef>
                <a:spcPct val="50000"/>
              </a:spcBef>
            </a:pPr>
            <a:r>
              <a:rPr lang="en-US" sz="1200">
                <a:solidFill>
                  <a:schemeClr val="hlink"/>
                </a:solidFill>
              </a:rPr>
              <a:t>Total Block access = 9 + 1= 10</a:t>
            </a:r>
          </a:p>
        </p:txBody>
      </p:sp>
      <p:sp>
        <p:nvSpPr>
          <p:cNvPr id="1244176" name="Text Box 16"/>
          <p:cNvSpPr txBox="1">
            <a:spLocks noChangeArrowheads="1"/>
          </p:cNvSpPr>
          <p:nvPr/>
        </p:nvSpPr>
        <p:spPr bwMode="auto">
          <a:xfrm>
            <a:off x="457200" y="1295400"/>
            <a:ext cx="3200400" cy="581025"/>
          </a:xfrm>
          <a:prstGeom prst="rect">
            <a:avLst/>
          </a:prstGeom>
          <a:noFill/>
          <a:ln w="9525">
            <a:noFill/>
            <a:miter lim="800000"/>
            <a:headEnd/>
            <a:tailEnd/>
          </a:ln>
        </p:spPr>
        <p:txBody>
          <a:bodyPr>
            <a:spAutoFit/>
          </a:bodyPr>
          <a:lstStyle/>
          <a:p>
            <a:pPr>
              <a:spcBef>
                <a:spcPct val="50000"/>
              </a:spcBef>
            </a:pPr>
            <a:r>
              <a:rPr lang="en-US" sz="1600">
                <a:solidFill>
                  <a:schemeClr val="hlink"/>
                </a:solidFill>
              </a:rPr>
              <a:t>If secondary index is not available the b/2= 3000/2= 1500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44176"/>
                                        </p:tgtEl>
                                        <p:attrNameLst>
                                          <p:attrName>style.visibility</p:attrName>
                                        </p:attrNameLst>
                                      </p:cBhvr>
                                      <p:to>
                                        <p:strVal val="visible"/>
                                      </p:to>
                                    </p:set>
                                    <p:anim calcmode="lin" valueType="num">
                                      <p:cBhvr additive="base">
                                        <p:cTn id="7" dur="500" fill="hold"/>
                                        <p:tgtEl>
                                          <p:spTgt spid="1244176"/>
                                        </p:tgtEl>
                                        <p:attrNameLst>
                                          <p:attrName>ppt_x</p:attrName>
                                        </p:attrNameLst>
                                      </p:cBhvr>
                                      <p:tavLst>
                                        <p:tav tm="0">
                                          <p:val>
                                            <p:strVal val="#ppt_x"/>
                                          </p:val>
                                        </p:tav>
                                        <p:tav tm="100000">
                                          <p:val>
                                            <p:strVal val="#ppt_x"/>
                                          </p:val>
                                        </p:tav>
                                      </p:tavLst>
                                    </p:anim>
                                    <p:anim calcmode="lin" valueType="num">
                                      <p:cBhvr additive="base">
                                        <p:cTn id="8" dur="500" fill="hold"/>
                                        <p:tgtEl>
                                          <p:spTgt spid="124417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44169"/>
                                        </p:tgtEl>
                                        <p:attrNameLst>
                                          <p:attrName>style.visibility</p:attrName>
                                        </p:attrNameLst>
                                      </p:cBhvr>
                                      <p:to>
                                        <p:strVal val="visible"/>
                                      </p:to>
                                    </p:set>
                                    <p:anim calcmode="lin" valueType="num">
                                      <p:cBhvr additive="base">
                                        <p:cTn id="13" dur="500" fill="hold"/>
                                        <p:tgtEl>
                                          <p:spTgt spid="1244169"/>
                                        </p:tgtEl>
                                        <p:attrNameLst>
                                          <p:attrName>ppt_x</p:attrName>
                                        </p:attrNameLst>
                                      </p:cBhvr>
                                      <p:tavLst>
                                        <p:tav tm="0">
                                          <p:val>
                                            <p:strVal val="#ppt_x"/>
                                          </p:val>
                                        </p:tav>
                                        <p:tav tm="100000">
                                          <p:val>
                                            <p:strVal val="#ppt_x"/>
                                          </p:val>
                                        </p:tav>
                                      </p:tavLst>
                                    </p:anim>
                                    <p:anim calcmode="lin" valueType="num">
                                      <p:cBhvr additive="base">
                                        <p:cTn id="14" dur="500" fill="hold"/>
                                        <p:tgtEl>
                                          <p:spTgt spid="124416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44166"/>
                                        </p:tgtEl>
                                        <p:attrNameLst>
                                          <p:attrName>style.visibility</p:attrName>
                                        </p:attrNameLst>
                                      </p:cBhvr>
                                      <p:to>
                                        <p:strVal val="visible"/>
                                      </p:to>
                                    </p:set>
                                    <p:anim calcmode="lin" valueType="num">
                                      <p:cBhvr additive="base">
                                        <p:cTn id="19" dur="500" fill="hold"/>
                                        <p:tgtEl>
                                          <p:spTgt spid="1244166"/>
                                        </p:tgtEl>
                                        <p:attrNameLst>
                                          <p:attrName>ppt_x</p:attrName>
                                        </p:attrNameLst>
                                      </p:cBhvr>
                                      <p:tavLst>
                                        <p:tav tm="0">
                                          <p:val>
                                            <p:strVal val="#ppt_x"/>
                                          </p:val>
                                        </p:tav>
                                        <p:tav tm="100000">
                                          <p:val>
                                            <p:strVal val="#ppt_x"/>
                                          </p:val>
                                        </p:tav>
                                      </p:tavLst>
                                    </p:anim>
                                    <p:anim calcmode="lin" valueType="num">
                                      <p:cBhvr additive="base">
                                        <p:cTn id="20" dur="500" fill="hold"/>
                                        <p:tgtEl>
                                          <p:spTgt spid="124416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244168"/>
                                        </p:tgtEl>
                                        <p:attrNameLst>
                                          <p:attrName>style.visibility</p:attrName>
                                        </p:attrNameLst>
                                      </p:cBhvr>
                                      <p:to>
                                        <p:strVal val="visible"/>
                                      </p:to>
                                    </p:set>
                                    <p:anim calcmode="lin" valueType="num">
                                      <p:cBhvr additive="base">
                                        <p:cTn id="23" dur="500" fill="hold"/>
                                        <p:tgtEl>
                                          <p:spTgt spid="1244168"/>
                                        </p:tgtEl>
                                        <p:attrNameLst>
                                          <p:attrName>ppt_x</p:attrName>
                                        </p:attrNameLst>
                                      </p:cBhvr>
                                      <p:tavLst>
                                        <p:tav tm="0">
                                          <p:val>
                                            <p:strVal val="#ppt_x"/>
                                          </p:val>
                                        </p:tav>
                                        <p:tav tm="100000">
                                          <p:val>
                                            <p:strVal val="#ppt_x"/>
                                          </p:val>
                                        </p:tav>
                                      </p:tavLst>
                                    </p:anim>
                                    <p:anim calcmode="lin" valueType="num">
                                      <p:cBhvr additive="base">
                                        <p:cTn id="24" dur="500" fill="hold"/>
                                        <p:tgtEl>
                                          <p:spTgt spid="124416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244167"/>
                                        </p:tgtEl>
                                        <p:attrNameLst>
                                          <p:attrName>style.visibility</p:attrName>
                                        </p:attrNameLst>
                                      </p:cBhvr>
                                      <p:to>
                                        <p:strVal val="visible"/>
                                      </p:to>
                                    </p:set>
                                    <p:anim calcmode="lin" valueType="num">
                                      <p:cBhvr additive="base">
                                        <p:cTn id="29" dur="500" fill="hold"/>
                                        <p:tgtEl>
                                          <p:spTgt spid="1244167"/>
                                        </p:tgtEl>
                                        <p:attrNameLst>
                                          <p:attrName>ppt_x</p:attrName>
                                        </p:attrNameLst>
                                      </p:cBhvr>
                                      <p:tavLst>
                                        <p:tav tm="0">
                                          <p:val>
                                            <p:strVal val="#ppt_x"/>
                                          </p:val>
                                        </p:tav>
                                        <p:tav tm="100000">
                                          <p:val>
                                            <p:strVal val="#ppt_x"/>
                                          </p:val>
                                        </p:tav>
                                      </p:tavLst>
                                    </p:anim>
                                    <p:anim calcmode="lin" valueType="num">
                                      <p:cBhvr additive="base">
                                        <p:cTn id="30" dur="500" fill="hold"/>
                                        <p:tgtEl>
                                          <p:spTgt spid="124416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244165"/>
                                        </p:tgtEl>
                                        <p:attrNameLst>
                                          <p:attrName>style.visibility</p:attrName>
                                        </p:attrNameLst>
                                      </p:cBhvr>
                                      <p:to>
                                        <p:strVal val="visible"/>
                                      </p:to>
                                    </p:set>
                                    <p:anim calcmode="lin" valueType="num">
                                      <p:cBhvr additive="base">
                                        <p:cTn id="35" dur="500" fill="hold"/>
                                        <p:tgtEl>
                                          <p:spTgt spid="1244165"/>
                                        </p:tgtEl>
                                        <p:attrNameLst>
                                          <p:attrName>ppt_x</p:attrName>
                                        </p:attrNameLst>
                                      </p:cBhvr>
                                      <p:tavLst>
                                        <p:tav tm="0">
                                          <p:val>
                                            <p:strVal val="#ppt_x"/>
                                          </p:val>
                                        </p:tav>
                                        <p:tav tm="100000">
                                          <p:val>
                                            <p:strVal val="#ppt_x"/>
                                          </p:val>
                                        </p:tav>
                                      </p:tavLst>
                                    </p:anim>
                                    <p:anim calcmode="lin" valueType="num">
                                      <p:cBhvr additive="base">
                                        <p:cTn id="36" dur="500" fill="hold"/>
                                        <p:tgtEl>
                                          <p:spTgt spid="1244165"/>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244170"/>
                                        </p:tgtEl>
                                        <p:attrNameLst>
                                          <p:attrName>style.visibility</p:attrName>
                                        </p:attrNameLst>
                                      </p:cBhvr>
                                      <p:to>
                                        <p:strVal val="visible"/>
                                      </p:to>
                                    </p:set>
                                    <p:anim calcmode="lin" valueType="num">
                                      <p:cBhvr additive="base">
                                        <p:cTn id="41" dur="500" fill="hold"/>
                                        <p:tgtEl>
                                          <p:spTgt spid="1244170"/>
                                        </p:tgtEl>
                                        <p:attrNameLst>
                                          <p:attrName>ppt_x</p:attrName>
                                        </p:attrNameLst>
                                      </p:cBhvr>
                                      <p:tavLst>
                                        <p:tav tm="0">
                                          <p:val>
                                            <p:strVal val="#ppt_x"/>
                                          </p:val>
                                        </p:tav>
                                        <p:tav tm="100000">
                                          <p:val>
                                            <p:strVal val="#ppt_x"/>
                                          </p:val>
                                        </p:tav>
                                      </p:tavLst>
                                    </p:anim>
                                    <p:anim calcmode="lin" valueType="num">
                                      <p:cBhvr additive="base">
                                        <p:cTn id="42" dur="500" fill="hold"/>
                                        <p:tgtEl>
                                          <p:spTgt spid="124417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44171"/>
                                        </p:tgtEl>
                                        <p:attrNameLst>
                                          <p:attrName>style.visibility</p:attrName>
                                        </p:attrNameLst>
                                      </p:cBhvr>
                                      <p:to>
                                        <p:strVal val="visible"/>
                                      </p:to>
                                    </p:set>
                                    <p:anim calcmode="lin" valueType="num">
                                      <p:cBhvr additive="base">
                                        <p:cTn id="45" dur="500" fill="hold"/>
                                        <p:tgtEl>
                                          <p:spTgt spid="1244171"/>
                                        </p:tgtEl>
                                        <p:attrNameLst>
                                          <p:attrName>ppt_x</p:attrName>
                                        </p:attrNameLst>
                                      </p:cBhvr>
                                      <p:tavLst>
                                        <p:tav tm="0">
                                          <p:val>
                                            <p:strVal val="#ppt_x"/>
                                          </p:val>
                                        </p:tav>
                                        <p:tav tm="100000">
                                          <p:val>
                                            <p:strVal val="#ppt_x"/>
                                          </p:val>
                                        </p:tav>
                                      </p:tavLst>
                                    </p:anim>
                                    <p:anim calcmode="lin" valueType="num">
                                      <p:cBhvr additive="base">
                                        <p:cTn id="46" dur="500" fill="hold"/>
                                        <p:tgtEl>
                                          <p:spTgt spid="1244171"/>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244172"/>
                                        </p:tgtEl>
                                        <p:attrNameLst>
                                          <p:attrName>style.visibility</p:attrName>
                                        </p:attrNameLst>
                                      </p:cBhvr>
                                      <p:to>
                                        <p:strVal val="visible"/>
                                      </p:to>
                                    </p:set>
                                    <p:anim calcmode="lin" valueType="num">
                                      <p:cBhvr additive="base">
                                        <p:cTn id="51" dur="500" fill="hold"/>
                                        <p:tgtEl>
                                          <p:spTgt spid="1244172"/>
                                        </p:tgtEl>
                                        <p:attrNameLst>
                                          <p:attrName>ppt_x</p:attrName>
                                        </p:attrNameLst>
                                      </p:cBhvr>
                                      <p:tavLst>
                                        <p:tav tm="0">
                                          <p:val>
                                            <p:strVal val="#ppt_x"/>
                                          </p:val>
                                        </p:tav>
                                        <p:tav tm="100000">
                                          <p:val>
                                            <p:strVal val="#ppt_x"/>
                                          </p:val>
                                        </p:tav>
                                      </p:tavLst>
                                    </p:anim>
                                    <p:anim calcmode="lin" valueType="num">
                                      <p:cBhvr additive="base">
                                        <p:cTn id="52" dur="500" fill="hold"/>
                                        <p:tgtEl>
                                          <p:spTgt spid="1244172"/>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244173"/>
                                        </p:tgtEl>
                                        <p:attrNameLst>
                                          <p:attrName>style.visibility</p:attrName>
                                        </p:attrNameLst>
                                      </p:cBhvr>
                                      <p:to>
                                        <p:strVal val="visible"/>
                                      </p:to>
                                    </p:set>
                                    <p:anim calcmode="lin" valueType="num">
                                      <p:cBhvr additive="base">
                                        <p:cTn id="55" dur="500" fill="hold"/>
                                        <p:tgtEl>
                                          <p:spTgt spid="1244173"/>
                                        </p:tgtEl>
                                        <p:attrNameLst>
                                          <p:attrName>ppt_x</p:attrName>
                                        </p:attrNameLst>
                                      </p:cBhvr>
                                      <p:tavLst>
                                        <p:tav tm="0">
                                          <p:val>
                                            <p:strVal val="#ppt_x"/>
                                          </p:val>
                                        </p:tav>
                                        <p:tav tm="100000">
                                          <p:val>
                                            <p:strVal val="#ppt_x"/>
                                          </p:val>
                                        </p:tav>
                                      </p:tavLst>
                                    </p:anim>
                                    <p:anim calcmode="lin" valueType="num">
                                      <p:cBhvr additive="base">
                                        <p:cTn id="56" dur="500" fill="hold"/>
                                        <p:tgtEl>
                                          <p:spTgt spid="124417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44174"/>
                                        </p:tgtEl>
                                        <p:attrNameLst>
                                          <p:attrName>style.visibility</p:attrName>
                                        </p:attrNameLst>
                                      </p:cBhvr>
                                      <p:to>
                                        <p:strVal val="visible"/>
                                      </p:to>
                                    </p:set>
                                    <p:anim calcmode="lin" valueType="num">
                                      <p:cBhvr additive="base">
                                        <p:cTn id="61" dur="500" fill="hold"/>
                                        <p:tgtEl>
                                          <p:spTgt spid="1244174"/>
                                        </p:tgtEl>
                                        <p:attrNameLst>
                                          <p:attrName>ppt_x</p:attrName>
                                        </p:attrNameLst>
                                      </p:cBhvr>
                                      <p:tavLst>
                                        <p:tav tm="0">
                                          <p:val>
                                            <p:strVal val="#ppt_x"/>
                                          </p:val>
                                        </p:tav>
                                        <p:tav tm="100000">
                                          <p:val>
                                            <p:strVal val="#ppt_x"/>
                                          </p:val>
                                        </p:tav>
                                      </p:tavLst>
                                    </p:anim>
                                    <p:anim calcmode="lin" valueType="num">
                                      <p:cBhvr additive="base">
                                        <p:cTn id="62" dur="500" fill="hold"/>
                                        <p:tgtEl>
                                          <p:spTgt spid="12441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4169" grpId="0"/>
      <p:bldP spid="1244174" grpId="0"/>
      <p:bldP spid="124417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Date Placeholder 3"/>
          <p:cNvSpPr>
            <a:spLocks noGrp="1"/>
          </p:cNvSpPr>
          <p:nvPr>
            <p:ph type="dt" sz="quarter" idx="10"/>
          </p:nvPr>
        </p:nvSpPr>
        <p:spPr>
          <a:noFill/>
        </p:spPr>
        <p:txBody>
          <a:bodyPr/>
          <a:lstStyle/>
          <a:p>
            <a:fld id="{2AD2B939-EC80-44E2-9597-9F529367EE8A}" type="datetime4">
              <a:rPr lang="en-US"/>
              <a:pPr/>
              <a:t>October 24, 2012</a:t>
            </a:fld>
            <a:endParaRPr lang="en-US"/>
          </a:p>
        </p:txBody>
      </p:sp>
      <p:sp>
        <p:nvSpPr>
          <p:cNvPr id="32771" name="Footer Placeholder 4"/>
          <p:cNvSpPr>
            <a:spLocks noGrp="1"/>
          </p:cNvSpPr>
          <p:nvPr>
            <p:ph type="ftr" sz="quarter" idx="11"/>
          </p:nvPr>
        </p:nvSpPr>
        <p:spPr>
          <a:noFill/>
        </p:spPr>
        <p:txBody>
          <a:bodyPr/>
          <a:lstStyle/>
          <a:p>
            <a:r>
              <a:rPr lang="en-US"/>
              <a:t>ADBS: Storage</a:t>
            </a:r>
          </a:p>
        </p:txBody>
      </p:sp>
      <p:sp>
        <p:nvSpPr>
          <p:cNvPr id="32772" name="Slide Number Placeholder 5"/>
          <p:cNvSpPr>
            <a:spLocks noGrp="1"/>
          </p:cNvSpPr>
          <p:nvPr>
            <p:ph type="sldNum" sz="quarter" idx="12"/>
          </p:nvPr>
        </p:nvSpPr>
        <p:spPr>
          <a:noFill/>
        </p:spPr>
        <p:txBody>
          <a:bodyPr/>
          <a:lstStyle/>
          <a:p>
            <a:fld id="{CC28A66C-8D34-4DF3-9844-5C06CF3BC064}" type="slidenum">
              <a:rPr lang="en-US"/>
              <a:pPr/>
              <a:t>30</a:t>
            </a:fld>
            <a:endParaRPr lang="en-US"/>
          </a:p>
        </p:txBody>
      </p:sp>
      <p:sp>
        <p:nvSpPr>
          <p:cNvPr id="32773" name="Rectangle 2"/>
          <p:cNvSpPr>
            <a:spLocks noGrp="1" noChangeArrowheads="1"/>
          </p:cNvSpPr>
          <p:nvPr>
            <p:ph type="title"/>
          </p:nvPr>
        </p:nvSpPr>
        <p:spPr/>
        <p:txBody>
          <a:bodyPr/>
          <a:lstStyle/>
          <a:p>
            <a:pPr eaLnBrk="1" hangingPunct="1"/>
            <a:r>
              <a:rPr lang="en-US" sz="3200" smtClean="0"/>
              <a:t>Secondary Indexing</a:t>
            </a:r>
          </a:p>
        </p:txBody>
      </p:sp>
      <p:sp>
        <p:nvSpPr>
          <p:cNvPr id="32774" name="Rectangle 3"/>
          <p:cNvSpPr>
            <a:spLocks noGrp="1" noChangeArrowheads="1"/>
          </p:cNvSpPr>
          <p:nvPr>
            <p:ph type="body" idx="1"/>
          </p:nvPr>
        </p:nvSpPr>
        <p:spPr/>
        <p:txBody>
          <a:bodyPr/>
          <a:lstStyle/>
          <a:p>
            <a:pPr eaLnBrk="1" hangingPunct="1">
              <a:buClr>
                <a:schemeClr val="hlink"/>
              </a:buClr>
              <a:buFont typeface="Wingdings" pitchFamily="2" charset="2"/>
              <a:buChar char="Ø"/>
            </a:pPr>
            <a:r>
              <a:rPr lang="en-US" sz="2400" smtClean="0"/>
              <a:t>Secondary index can generated on nonkey field.</a:t>
            </a:r>
          </a:p>
          <a:p>
            <a:pPr eaLnBrk="1" hangingPunct="1">
              <a:buClr>
                <a:schemeClr val="hlink"/>
              </a:buClr>
              <a:buFont typeface="Wingdings" pitchFamily="2" charset="2"/>
              <a:buChar char="Ø"/>
            </a:pPr>
            <a:endParaRPr lang="en-US" sz="2400" smtClean="0"/>
          </a:p>
          <a:p>
            <a:pPr eaLnBrk="1" hangingPunct="1">
              <a:buClr>
                <a:schemeClr val="hlink"/>
              </a:buClr>
              <a:buFont typeface="Wingdings" pitchFamily="2" charset="2"/>
              <a:buChar char="Ø"/>
            </a:pPr>
            <a:r>
              <a:rPr lang="en-US" sz="2400" smtClean="0"/>
              <a:t>We have three options</a:t>
            </a:r>
          </a:p>
          <a:p>
            <a:pPr lvl="1" eaLnBrk="1" hangingPunct="1">
              <a:buClr>
                <a:schemeClr val="hlink"/>
              </a:buClr>
              <a:buFont typeface="Wingdings" pitchFamily="2" charset="2"/>
              <a:buChar char="v"/>
            </a:pPr>
            <a:r>
              <a:rPr lang="en-US" sz="2000" smtClean="0"/>
              <a:t>Dense Indexing</a:t>
            </a:r>
          </a:p>
          <a:p>
            <a:pPr lvl="1" eaLnBrk="1" hangingPunct="1">
              <a:buClr>
                <a:schemeClr val="hlink"/>
              </a:buClr>
              <a:buFont typeface="Wingdings" pitchFamily="2" charset="2"/>
              <a:buChar char="v"/>
            </a:pPr>
            <a:r>
              <a:rPr lang="en-US" sz="2000" smtClean="0"/>
              <a:t>Variable Length index field &lt;K(i),&lt;p</a:t>
            </a:r>
            <a:r>
              <a:rPr lang="en-US" sz="2000" baseline="-25000" smtClean="0"/>
              <a:t>1</a:t>
            </a:r>
            <a:r>
              <a:rPr lang="en-US" sz="2000" smtClean="0"/>
              <a:t>,p</a:t>
            </a:r>
            <a:r>
              <a:rPr lang="en-US" sz="2000" baseline="-25000" smtClean="0"/>
              <a:t>2</a:t>
            </a:r>
            <a:r>
              <a:rPr lang="en-US" sz="2000" smtClean="0"/>
              <a:t>,…p</a:t>
            </a:r>
            <a:r>
              <a:rPr lang="en-US" sz="2000" baseline="-25000" smtClean="0"/>
              <a:t>n</a:t>
            </a:r>
            <a:r>
              <a:rPr lang="en-US" sz="2000" smtClean="0"/>
              <a:t>&gt;&gt;</a:t>
            </a:r>
          </a:p>
          <a:p>
            <a:pPr lvl="1" eaLnBrk="1" hangingPunct="1">
              <a:buClr>
                <a:schemeClr val="hlink"/>
              </a:buClr>
              <a:buFont typeface="Wingdings" pitchFamily="2" charset="2"/>
              <a:buChar char="v"/>
            </a:pPr>
            <a:r>
              <a:rPr lang="en-US" sz="2000" smtClean="0"/>
              <a:t>Indirection</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Date Placeholder 3"/>
          <p:cNvSpPr>
            <a:spLocks noGrp="1"/>
          </p:cNvSpPr>
          <p:nvPr>
            <p:ph type="dt" sz="quarter" idx="10"/>
          </p:nvPr>
        </p:nvSpPr>
        <p:spPr>
          <a:noFill/>
        </p:spPr>
        <p:txBody>
          <a:bodyPr/>
          <a:lstStyle/>
          <a:p>
            <a:fld id="{285CC5F7-D1F9-4EF5-A77F-43C06CF7BA14}" type="datetime4">
              <a:rPr lang="en-US"/>
              <a:pPr/>
              <a:t>October 24, 2012</a:t>
            </a:fld>
            <a:endParaRPr lang="en-US"/>
          </a:p>
        </p:txBody>
      </p:sp>
      <p:sp>
        <p:nvSpPr>
          <p:cNvPr id="33795" name="Footer Placeholder 4"/>
          <p:cNvSpPr>
            <a:spLocks noGrp="1"/>
          </p:cNvSpPr>
          <p:nvPr>
            <p:ph type="ftr" sz="quarter" idx="11"/>
          </p:nvPr>
        </p:nvSpPr>
        <p:spPr>
          <a:noFill/>
        </p:spPr>
        <p:txBody>
          <a:bodyPr/>
          <a:lstStyle/>
          <a:p>
            <a:r>
              <a:rPr lang="en-US"/>
              <a:t>ADBS: Storage</a:t>
            </a:r>
          </a:p>
        </p:txBody>
      </p:sp>
      <p:sp>
        <p:nvSpPr>
          <p:cNvPr id="33796" name="Slide Number Placeholder 5"/>
          <p:cNvSpPr>
            <a:spLocks noGrp="1"/>
          </p:cNvSpPr>
          <p:nvPr>
            <p:ph type="sldNum" sz="quarter" idx="12"/>
          </p:nvPr>
        </p:nvSpPr>
        <p:spPr>
          <a:noFill/>
        </p:spPr>
        <p:txBody>
          <a:bodyPr/>
          <a:lstStyle/>
          <a:p>
            <a:fld id="{F28FA7BB-D798-4823-92AB-696EF82201C6}" type="slidenum">
              <a:rPr lang="en-US"/>
              <a:pPr/>
              <a:t>31</a:t>
            </a:fld>
            <a:endParaRPr lang="en-US"/>
          </a:p>
        </p:txBody>
      </p:sp>
      <p:sp>
        <p:nvSpPr>
          <p:cNvPr id="33797" name="Rectangle 2"/>
          <p:cNvSpPr>
            <a:spLocks noGrp="1" noChangeArrowheads="1"/>
          </p:cNvSpPr>
          <p:nvPr>
            <p:ph type="title"/>
          </p:nvPr>
        </p:nvSpPr>
        <p:spPr>
          <a:xfrm>
            <a:off x="457200" y="274638"/>
            <a:ext cx="8229600" cy="792162"/>
          </a:xfrm>
        </p:spPr>
        <p:txBody>
          <a:bodyPr/>
          <a:lstStyle/>
          <a:p>
            <a:pPr eaLnBrk="1" hangingPunct="1"/>
            <a:r>
              <a:rPr lang="en-US" sz="3200" smtClean="0"/>
              <a:t>Indirection Implementation</a:t>
            </a:r>
          </a:p>
        </p:txBody>
      </p:sp>
      <p:pic>
        <p:nvPicPr>
          <p:cNvPr id="33798" name="Picture 4"/>
          <p:cNvPicPr>
            <a:picLocks noChangeAspect="1" noChangeArrowheads="1"/>
          </p:cNvPicPr>
          <p:nvPr/>
        </p:nvPicPr>
        <p:blipFill>
          <a:blip r:embed="rId3" cstate="print"/>
          <a:srcRect/>
          <a:stretch>
            <a:fillRect/>
          </a:stretch>
        </p:blipFill>
        <p:spPr bwMode="auto">
          <a:xfrm>
            <a:off x="1828800" y="990600"/>
            <a:ext cx="6278563" cy="52720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Date Placeholder 3"/>
          <p:cNvSpPr>
            <a:spLocks noGrp="1"/>
          </p:cNvSpPr>
          <p:nvPr>
            <p:ph type="dt" sz="quarter" idx="10"/>
          </p:nvPr>
        </p:nvSpPr>
        <p:spPr>
          <a:noFill/>
        </p:spPr>
        <p:txBody>
          <a:bodyPr/>
          <a:lstStyle/>
          <a:p>
            <a:fld id="{6DA14CEE-1BB0-454F-904A-B1A2E128A9A8}" type="datetime4">
              <a:rPr lang="en-US"/>
              <a:pPr/>
              <a:t>October 24, 2012</a:t>
            </a:fld>
            <a:endParaRPr lang="en-US"/>
          </a:p>
        </p:txBody>
      </p:sp>
      <p:sp>
        <p:nvSpPr>
          <p:cNvPr id="37891" name="Footer Placeholder 4"/>
          <p:cNvSpPr>
            <a:spLocks noGrp="1"/>
          </p:cNvSpPr>
          <p:nvPr>
            <p:ph type="ftr" sz="quarter" idx="11"/>
          </p:nvPr>
        </p:nvSpPr>
        <p:spPr>
          <a:noFill/>
        </p:spPr>
        <p:txBody>
          <a:bodyPr/>
          <a:lstStyle/>
          <a:p>
            <a:r>
              <a:rPr lang="en-US"/>
              <a:t>ADBS: Storage</a:t>
            </a:r>
          </a:p>
        </p:txBody>
      </p:sp>
      <p:sp>
        <p:nvSpPr>
          <p:cNvPr id="37892" name="Slide Number Placeholder 5"/>
          <p:cNvSpPr>
            <a:spLocks noGrp="1"/>
          </p:cNvSpPr>
          <p:nvPr>
            <p:ph type="sldNum" sz="quarter" idx="12"/>
          </p:nvPr>
        </p:nvSpPr>
        <p:spPr>
          <a:noFill/>
        </p:spPr>
        <p:txBody>
          <a:bodyPr/>
          <a:lstStyle/>
          <a:p>
            <a:fld id="{12320D17-4061-487D-ACFB-48AF3F740334}" type="slidenum">
              <a:rPr lang="en-US"/>
              <a:pPr/>
              <a:t>32</a:t>
            </a:fld>
            <a:endParaRPr lang="en-US"/>
          </a:p>
        </p:txBody>
      </p:sp>
      <p:sp>
        <p:nvSpPr>
          <p:cNvPr id="37893" name="Rectangle 2"/>
          <p:cNvSpPr>
            <a:spLocks noGrp="1" noChangeArrowheads="1"/>
          </p:cNvSpPr>
          <p:nvPr>
            <p:ph type="title"/>
          </p:nvPr>
        </p:nvSpPr>
        <p:spPr>
          <a:xfrm>
            <a:off x="457200" y="417513"/>
            <a:ext cx="8128000" cy="1000125"/>
          </a:xfrm>
        </p:spPr>
        <p:txBody>
          <a:bodyPr/>
          <a:lstStyle/>
          <a:p>
            <a:pPr eaLnBrk="1" hangingPunct="1"/>
            <a:r>
              <a:rPr lang="en-US" smtClean="0"/>
              <a:t>Review of Lecture</a:t>
            </a:r>
          </a:p>
        </p:txBody>
      </p:sp>
      <p:sp>
        <p:nvSpPr>
          <p:cNvPr id="37894" name="Rectangle 3"/>
          <p:cNvSpPr>
            <a:spLocks noGrp="1" noChangeArrowheads="1"/>
          </p:cNvSpPr>
          <p:nvPr>
            <p:ph type="body" idx="1"/>
          </p:nvPr>
        </p:nvSpPr>
        <p:spPr>
          <a:xfrm>
            <a:off x="762000" y="1828800"/>
            <a:ext cx="7924800" cy="4038600"/>
          </a:xfrm>
        </p:spPr>
        <p:txBody>
          <a:bodyPr/>
          <a:lstStyle/>
          <a:p>
            <a:pPr eaLnBrk="1" hangingPunct="1">
              <a:buClr>
                <a:schemeClr val="hlink"/>
              </a:buClr>
              <a:buFont typeface="Wingdings" pitchFamily="2" charset="2"/>
              <a:buChar char="Ø"/>
            </a:pPr>
            <a:r>
              <a:rPr lang="en-US" sz="2800" smtClean="0">
                <a:cs typeface="Times New Roman" pitchFamily="18" charset="0"/>
              </a:rPr>
              <a:t>What is Indexing</a:t>
            </a:r>
          </a:p>
          <a:p>
            <a:pPr lvl="1" eaLnBrk="1" hangingPunct="1">
              <a:buClr>
                <a:schemeClr val="hlink"/>
              </a:buClr>
              <a:buFont typeface="Wingdings" pitchFamily="2" charset="2"/>
              <a:buChar char="v"/>
            </a:pPr>
            <a:r>
              <a:rPr lang="en-US" sz="2400" smtClean="0">
                <a:cs typeface="Times New Roman" pitchFamily="18" charset="0"/>
              </a:rPr>
              <a:t>Primary indexing</a:t>
            </a:r>
          </a:p>
          <a:p>
            <a:pPr lvl="1" eaLnBrk="1" hangingPunct="1">
              <a:buClr>
                <a:schemeClr val="hlink"/>
              </a:buClr>
              <a:buFont typeface="Wingdings" pitchFamily="2" charset="2"/>
              <a:buChar char="v"/>
            </a:pPr>
            <a:r>
              <a:rPr lang="en-US" sz="2400" smtClean="0">
                <a:cs typeface="Times New Roman" pitchFamily="18" charset="0"/>
              </a:rPr>
              <a:t>Clustering indexing</a:t>
            </a:r>
          </a:p>
          <a:p>
            <a:pPr lvl="1" eaLnBrk="1" hangingPunct="1">
              <a:buClr>
                <a:schemeClr val="hlink"/>
              </a:buClr>
              <a:buFont typeface="Wingdings" pitchFamily="2" charset="2"/>
              <a:buChar char="v"/>
            </a:pPr>
            <a:r>
              <a:rPr lang="en-US" sz="2400" smtClean="0">
                <a:cs typeface="Times New Roman" pitchFamily="18" charset="0"/>
              </a:rPr>
              <a:t>Secondary indexing</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Date Placeholder 3"/>
          <p:cNvSpPr>
            <a:spLocks noGrp="1"/>
          </p:cNvSpPr>
          <p:nvPr>
            <p:ph type="dt" sz="quarter" idx="10"/>
          </p:nvPr>
        </p:nvSpPr>
        <p:spPr>
          <a:noFill/>
        </p:spPr>
        <p:txBody>
          <a:bodyPr/>
          <a:lstStyle/>
          <a:p>
            <a:fld id="{4189FF7A-76FF-46DA-8637-D2963D5B979F}" type="datetime4">
              <a:rPr lang="en-US"/>
              <a:pPr/>
              <a:t>October 24, 2012</a:t>
            </a:fld>
            <a:endParaRPr lang="en-US"/>
          </a:p>
        </p:txBody>
      </p:sp>
      <p:sp>
        <p:nvSpPr>
          <p:cNvPr id="38915" name="Footer Placeholder 4"/>
          <p:cNvSpPr>
            <a:spLocks noGrp="1"/>
          </p:cNvSpPr>
          <p:nvPr>
            <p:ph type="ftr" sz="quarter" idx="11"/>
          </p:nvPr>
        </p:nvSpPr>
        <p:spPr>
          <a:noFill/>
        </p:spPr>
        <p:txBody>
          <a:bodyPr/>
          <a:lstStyle/>
          <a:p>
            <a:r>
              <a:rPr lang="en-US"/>
              <a:t>ADBS: Storage</a:t>
            </a:r>
          </a:p>
        </p:txBody>
      </p:sp>
      <p:sp>
        <p:nvSpPr>
          <p:cNvPr id="38916" name="Slide Number Placeholder 5"/>
          <p:cNvSpPr>
            <a:spLocks noGrp="1"/>
          </p:cNvSpPr>
          <p:nvPr>
            <p:ph type="sldNum" sz="quarter" idx="12"/>
          </p:nvPr>
        </p:nvSpPr>
        <p:spPr>
          <a:noFill/>
        </p:spPr>
        <p:txBody>
          <a:bodyPr/>
          <a:lstStyle/>
          <a:p>
            <a:fld id="{19668E9C-77D0-4342-ACDE-9FF038B68FB1}" type="slidenum">
              <a:rPr lang="en-US"/>
              <a:pPr/>
              <a:t>33</a:t>
            </a:fld>
            <a:endParaRPr lang="en-US"/>
          </a:p>
        </p:txBody>
      </p:sp>
      <p:sp>
        <p:nvSpPr>
          <p:cNvPr id="38917" name="Rectangle 2"/>
          <p:cNvSpPr>
            <a:spLocks noGrp="1" noChangeArrowheads="1"/>
          </p:cNvSpPr>
          <p:nvPr>
            <p:ph type="title"/>
          </p:nvPr>
        </p:nvSpPr>
        <p:spPr/>
        <p:txBody>
          <a:bodyPr/>
          <a:lstStyle/>
          <a:p>
            <a:pPr eaLnBrk="1" hangingPunct="1"/>
            <a:endParaRPr lang="en-US" smtClean="0"/>
          </a:p>
        </p:txBody>
      </p:sp>
      <p:sp>
        <p:nvSpPr>
          <p:cNvPr id="38918" name="Rectangle 3"/>
          <p:cNvSpPr>
            <a:spLocks noGrp="1" noChangeArrowheads="1"/>
          </p:cNvSpPr>
          <p:nvPr>
            <p:ph type="body" idx="1"/>
          </p:nvPr>
        </p:nvSpPr>
        <p:spPr/>
        <p:txBody>
          <a:bodyPr/>
          <a:lstStyle/>
          <a:p>
            <a:pPr algn="ctr" eaLnBrk="1" hangingPunct="1">
              <a:buFontTx/>
              <a:buNone/>
            </a:pPr>
            <a:r>
              <a:rPr lang="en-US" sz="12900" b="1" smtClean="0"/>
              <a:t>Thanks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7921</TotalTime>
  <Words>2332</Words>
  <Application>Microsoft Office PowerPoint</Application>
  <PresentationFormat>On-screen Show (4:3)</PresentationFormat>
  <Paragraphs>339</Paragraphs>
  <Slides>33</Slides>
  <Notes>33</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33</vt:i4>
      </vt:variant>
    </vt:vector>
  </HeadingPairs>
  <TitlesOfParts>
    <vt:vector size="36" baseType="lpstr">
      <vt:lpstr>Default Design</vt:lpstr>
      <vt:lpstr>Equation</vt:lpstr>
      <vt:lpstr>Microsoft Equation 3.0</vt:lpstr>
      <vt:lpstr>Advance Database System</vt:lpstr>
      <vt:lpstr>Review of Previous Lecture</vt:lpstr>
      <vt:lpstr>Scope of Today Lecture</vt:lpstr>
      <vt:lpstr>Index Structure for Files</vt:lpstr>
      <vt:lpstr>Index Structure for Files</vt:lpstr>
      <vt:lpstr>Signal Level Ordered Indexing</vt:lpstr>
      <vt:lpstr>Signal Level Ordered Indexing</vt:lpstr>
      <vt:lpstr>Signal Level Ordered Indexing There are several types of ordered indexes.  </vt:lpstr>
      <vt:lpstr>Primary Index</vt:lpstr>
      <vt:lpstr>How to Create Primary Index</vt:lpstr>
      <vt:lpstr>How to Create Primary Index</vt:lpstr>
      <vt:lpstr>Important Points in Primary Index</vt:lpstr>
      <vt:lpstr>Important Points in Primary Index</vt:lpstr>
      <vt:lpstr>Categories of Indexing</vt:lpstr>
      <vt:lpstr>Important Points in Primary Index</vt:lpstr>
      <vt:lpstr>Example</vt:lpstr>
      <vt:lpstr>Example of Primary Index</vt:lpstr>
      <vt:lpstr>Disadvantages of Primary Index</vt:lpstr>
      <vt:lpstr>Example of Primary Index</vt:lpstr>
      <vt:lpstr>Slide 20</vt:lpstr>
      <vt:lpstr>Clustering Indexing</vt:lpstr>
      <vt:lpstr>Clustering Indexing</vt:lpstr>
      <vt:lpstr>Clustering Indexing</vt:lpstr>
      <vt:lpstr>Clustering Indexing</vt:lpstr>
      <vt:lpstr>Clustering index with a separate block cluster for each group of records that share the same value for the clustering field.</vt:lpstr>
      <vt:lpstr>Secondary Index</vt:lpstr>
      <vt:lpstr>Secondary Index</vt:lpstr>
      <vt:lpstr>Secondary Index</vt:lpstr>
      <vt:lpstr>Example  is there any improvement?</vt:lpstr>
      <vt:lpstr>Secondary Indexing</vt:lpstr>
      <vt:lpstr>Indirection Implementation</vt:lpstr>
      <vt:lpstr>Review of Lecture</vt:lpstr>
      <vt:lpstr>Slide 33</vt:lpstr>
    </vt:vector>
  </TitlesOfParts>
  <Company>S.F.U.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Jiawei Han</dc:creator>
  <cp:lastModifiedBy>Hammad</cp:lastModifiedBy>
  <cp:revision>856</cp:revision>
  <cp:lastPrinted>1999-09-10T20:38:56Z</cp:lastPrinted>
  <dcterms:created xsi:type="dcterms:W3CDTF">1998-06-19T04:38:52Z</dcterms:created>
  <dcterms:modified xsi:type="dcterms:W3CDTF">2012-10-24T14:55:35Z</dcterms:modified>
</cp:coreProperties>
</file>