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28"/>
  </p:notesMasterIdLst>
  <p:handoutMasterIdLst>
    <p:handoutMasterId r:id="rId29"/>
  </p:handoutMasterIdLst>
  <p:sldIdLst>
    <p:sldId id="554" r:id="rId2"/>
    <p:sldId id="350" r:id="rId3"/>
    <p:sldId id="309" r:id="rId4"/>
    <p:sldId id="485" r:id="rId5"/>
    <p:sldId id="547" r:id="rId6"/>
    <p:sldId id="433" r:id="rId7"/>
    <p:sldId id="486" r:id="rId8"/>
    <p:sldId id="434" r:id="rId9"/>
    <p:sldId id="550" r:id="rId10"/>
    <p:sldId id="548" r:id="rId11"/>
    <p:sldId id="551" r:id="rId12"/>
    <p:sldId id="552" r:id="rId13"/>
    <p:sldId id="556" r:id="rId14"/>
    <p:sldId id="488" r:id="rId15"/>
    <p:sldId id="489" r:id="rId16"/>
    <p:sldId id="490" r:id="rId17"/>
    <p:sldId id="492" r:id="rId18"/>
    <p:sldId id="493" r:id="rId19"/>
    <p:sldId id="494" r:id="rId20"/>
    <p:sldId id="495" r:id="rId21"/>
    <p:sldId id="496" r:id="rId22"/>
    <p:sldId id="497" r:id="rId23"/>
    <p:sldId id="498" r:id="rId24"/>
    <p:sldId id="500" r:id="rId25"/>
    <p:sldId id="555" r:id="rId26"/>
    <p:sldId id="553"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99FF33"/>
    <a:srgbClr val="00CC00"/>
    <a:srgbClr val="FF0066"/>
    <a:srgbClr val="FFFF99"/>
    <a:srgbClr val="FF9933"/>
    <a:srgbClr val="0099FF"/>
    <a:srgbClr val="808080"/>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668" autoAdjust="0"/>
    <p:restoredTop sz="90929"/>
  </p:normalViewPr>
  <p:slideViewPr>
    <p:cSldViewPr snapToGrid="0" snapToObjects="1">
      <p:cViewPr varScale="1">
        <p:scale>
          <a:sx n="78" d="100"/>
          <a:sy n="78" d="100"/>
        </p:scale>
        <p:origin x="-1002" y="-84"/>
      </p:cViewPr>
      <p:guideLst>
        <p:guide orient="horz" pos="1872"/>
        <p:guide orient="horz" pos="4185"/>
        <p:guide pos="289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654"/>
    </p:cViewPr>
  </p:sorterViewPr>
  <p:notesViewPr>
    <p:cSldViewPr snapToGrid="0" snapToObjects="1">
      <p:cViewPr varScale="1">
        <p:scale>
          <a:sx n="30" d="100"/>
          <a:sy n="30" d="100"/>
        </p:scale>
        <p:origin x="-1046" y="-5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1515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0A599918-52EC-4963-9B92-E1378409614F}" type="datetime1">
              <a:rPr lang="en-US"/>
              <a:pPr>
                <a:defRPr/>
              </a:pPr>
              <a:t>12/20/2011</a:t>
            </a:fld>
            <a:endParaRPr lang="en-US"/>
          </a:p>
        </p:txBody>
      </p:sp>
      <p:sp>
        <p:nvSpPr>
          <p:cNvPr id="1515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1515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8DE2769-D4FB-478C-A462-64289BEE698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92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43A4A0FD-03B0-4AB4-A045-8A97606ADE0B}" type="datetime1">
              <a:rPr lang="en-US"/>
              <a:pPr>
                <a:defRPr/>
              </a:pPr>
              <a:t>12/20/2011</a:t>
            </a:fld>
            <a:endParaRPr lang="en-US"/>
          </a:p>
        </p:txBody>
      </p:sp>
      <p:sp>
        <p:nvSpPr>
          <p:cNvPr id="38916"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D237FDD9-7BDF-4F17-BA19-1FC44851CCA1}" type="slidenum">
              <a:rPr lang="en-US"/>
              <a:pPr>
                <a:defRPr/>
              </a:pPr>
              <a:t>‹#›</a:t>
            </a:fld>
            <a:endParaRPr lang="en-US"/>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65DED35D-6D55-4A65-9787-4FFA7164E209}" type="slidenum">
              <a:rPr lang="en-AU" sz="1200">
                <a:ea typeface="Gulim" pitchFamily="34" charset="-127"/>
              </a:rPr>
              <a:pPr algn="r"/>
              <a:t>1</a:t>
            </a:fld>
            <a:endParaRPr lang="en-AU" sz="1200">
              <a:ea typeface="Gulim" pitchFamily="34" charset="-127"/>
            </a:endParaRPr>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p:spPr>
        <p:txBody>
          <a:bodyPr/>
          <a:lstStyle/>
          <a:p>
            <a:fld id="{CC737A68-317D-4337-B724-07F0F21EBAB9}" type="datetime1">
              <a:rPr lang="en-US" smtClean="0"/>
              <a:pPr/>
              <a:t>12/20/2011</a:t>
            </a:fld>
            <a:endParaRPr lang="en-US" smtClean="0"/>
          </a:p>
        </p:txBody>
      </p:sp>
      <p:sp>
        <p:nvSpPr>
          <p:cNvPr id="40963" name="Rectangle 7"/>
          <p:cNvSpPr>
            <a:spLocks noGrp="1" noChangeArrowheads="1"/>
          </p:cNvSpPr>
          <p:nvPr>
            <p:ph type="sldNum" sz="quarter" idx="5"/>
          </p:nvPr>
        </p:nvSpPr>
        <p:spPr>
          <a:noFill/>
        </p:spPr>
        <p:txBody>
          <a:bodyPr/>
          <a:lstStyle/>
          <a:p>
            <a:fld id="{A074934B-39AF-4BD0-89C3-0D8D34021A3F}" type="slidenum">
              <a:rPr lang="en-US" smtClean="0"/>
              <a:pPr/>
              <a:t>2</a:t>
            </a:fld>
            <a:endParaRPr lang="en-US" smtClean="0"/>
          </a:p>
        </p:txBody>
      </p:sp>
      <p:sp>
        <p:nvSpPr>
          <p:cNvPr id="40964" name="Rectangle 2"/>
          <p:cNvSpPr>
            <a:spLocks noChangeArrowheads="1" noTextEdit="1"/>
          </p:cNvSpPr>
          <p:nvPr>
            <p:ph type="sldImg"/>
          </p:nvPr>
        </p:nvSpPr>
        <p:spPr>
          <a:solidFill>
            <a:srgbClr val="FFFFFF"/>
          </a:solidFill>
          <a:ln/>
        </p:spPr>
      </p:sp>
      <p:sp>
        <p:nvSpPr>
          <p:cNvPr id="40965" name="Rectangle 3"/>
          <p:cNvSpPr>
            <a:spLocks noChangeArrowheads="1"/>
          </p:cNvSpPr>
          <p:nvPr>
            <p:ph type="body" idx="1"/>
          </p:nvPr>
        </p:nvSpPr>
        <p:spPr>
          <a:solidFill>
            <a:srgbClr val="FFFFFF"/>
          </a:solidFill>
          <a:ln>
            <a:solidFill>
              <a:srgbClr val="000000"/>
            </a:solid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10"/>
          <p:cNvSpPr>
            <a:spLocks noChangeShapeType="1"/>
          </p:cNvSpPr>
          <p:nvPr userDrawn="1"/>
        </p:nvSpPr>
        <p:spPr bwMode="auto">
          <a:xfrm>
            <a:off x="369888" y="6370638"/>
            <a:ext cx="8351837" cy="0"/>
          </a:xfrm>
          <a:prstGeom prst="line">
            <a:avLst/>
          </a:prstGeom>
          <a:noFill/>
          <a:ln w="9525">
            <a:solidFill>
              <a:schemeClr val="bg2"/>
            </a:solidFill>
            <a:round/>
            <a:headEnd/>
            <a:tailEnd/>
          </a:ln>
          <a:effectLst/>
        </p:spPr>
        <p:txBody>
          <a:bodyPr wrap="none"/>
          <a:lstStyle/>
          <a:p>
            <a:pPr>
              <a:defRPr/>
            </a:pPr>
            <a:endParaRPr lang="en-US"/>
          </a:p>
        </p:txBody>
      </p:sp>
      <p:sp>
        <p:nvSpPr>
          <p:cNvPr id="155653" name="Rectangle 5"/>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155654"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en-US"/>
              <a:t>Click to edit Master subtitle style</a:t>
            </a:r>
          </a:p>
        </p:txBody>
      </p:sp>
      <p:sp>
        <p:nvSpPr>
          <p:cNvPr id="5" name="Rectangle 7"/>
          <p:cNvSpPr>
            <a:spLocks noGrp="1" noChangeArrowheads="1"/>
          </p:cNvSpPr>
          <p:nvPr>
            <p:ph type="dt" sz="quarter" idx="10"/>
          </p:nvPr>
        </p:nvSpPr>
        <p:spPr bwMode="auto">
          <a:xfrm>
            <a:off x="685800" y="6248400"/>
            <a:ext cx="1905000" cy="457200"/>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a:defRPr sz="1400"/>
            </a:lvl1pPr>
          </a:lstStyle>
          <a:p>
            <a:pPr>
              <a:defRPr/>
            </a:pPr>
            <a:endParaRPr lang="en-US"/>
          </a:p>
        </p:txBody>
      </p:sp>
      <p:sp>
        <p:nvSpPr>
          <p:cNvPr id="6" name="Rectangle 8"/>
          <p:cNvSpPr>
            <a:spLocks noGrp="1" noChangeArrowheads="1"/>
          </p:cNvSpPr>
          <p:nvPr>
            <p:ph type="ftr" sz="quarter" idx="11"/>
          </p:nvPr>
        </p:nvSpPr>
        <p:spPr bwMode="auto">
          <a:xfrm>
            <a:off x="3124200" y="6505575"/>
            <a:ext cx="2895600" cy="200025"/>
          </a:xfrm>
          <a:prstGeom prst="rect">
            <a:avLst/>
          </a:prstGeom>
          <a:ln>
            <a:miter lim="800000"/>
            <a:headEnd/>
            <a:tailEnd/>
          </a:ln>
        </p:spPr>
        <p:txBody>
          <a:bodyPr vert="horz" wrap="square" lIns="92075" tIns="46038" rIns="92075" bIns="46038" numCol="1" anchor="ctr" anchorCtr="0" compatLnSpc="1">
            <a:prstTxWarp prst="textNoShape">
              <a:avLst/>
            </a:prstTxWarp>
          </a:bodyPr>
          <a:lstStyle>
            <a:lvl1pPr algn="ctr" eaLnBrk="0" hangingPunct="0">
              <a:lnSpc>
                <a:spcPct val="90000"/>
              </a:lnSpc>
              <a:defRPr sz="1200"/>
            </a:lvl1pPr>
          </a:lstStyle>
          <a:p>
            <a:pPr>
              <a:defRPr/>
            </a:pPr>
            <a:r>
              <a:rPr lang="en-US"/>
              <a:t>© Shamkant B. Navathe</a:t>
            </a:r>
          </a:p>
          <a:p>
            <a:pPr>
              <a:defRPr/>
            </a:pPr>
            <a:endParaRPr lang="en-US"/>
          </a:p>
        </p:txBody>
      </p:sp>
      <p:sp>
        <p:nvSpPr>
          <p:cNvPr id="7" name="Rectangle 9"/>
          <p:cNvSpPr>
            <a:spLocks noGrp="1" noChangeArrowheads="1"/>
          </p:cNvSpPr>
          <p:nvPr>
            <p:ph type="sldNum" sz="quarter" idx="12"/>
          </p:nvPr>
        </p:nvSpPr>
        <p:spPr>
          <a:xfrm>
            <a:off x="6553200" y="6248400"/>
            <a:ext cx="1905000" cy="457200"/>
          </a:xfrm>
        </p:spPr>
        <p:txBody>
          <a:bodyPr/>
          <a:lstStyle>
            <a:lvl1pPr>
              <a:defRPr sz="1400" b="0">
                <a:solidFill>
                  <a:schemeClr val="tx1"/>
                </a:solidFill>
              </a:defRPr>
            </a:lvl1pPr>
          </a:lstStyle>
          <a:p>
            <a:pPr>
              <a:defRPr/>
            </a:pPr>
            <a:fld id="{3616B757-1160-4122-8852-F32CE6DE46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r>
              <a:rPr lang="en-US"/>
              <a:t>Chapter 15-</a:t>
            </a:r>
            <a:fld id="{1751A3AC-4D45-495C-A0A4-38BACE4FA33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r>
              <a:rPr lang="en-US"/>
              <a:t>Chapter 15-</a:t>
            </a:r>
            <a:fld id="{E44DD9FB-557A-43C6-B2E0-5904F88F808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r>
              <a:rPr lang="en-US"/>
              <a:t>Chapter 15-</a:t>
            </a:r>
            <a:fld id="{9C3EB29E-1222-4F9C-9672-1C7D629BD17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pPr>
              <a:defRPr/>
            </a:pPr>
            <a:r>
              <a:rPr lang="en-US"/>
              <a:t>Chapter 15-</a:t>
            </a:r>
            <a:fld id="{4B3CED09-3DC3-46D6-8151-2E89603D7A3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pPr>
              <a:defRPr/>
            </a:pPr>
            <a:r>
              <a:rPr lang="en-US"/>
              <a:t>Chapter 15-</a:t>
            </a:r>
            <a:fld id="{5C015BF1-11FD-42CA-A10A-A2644FA4416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r>
              <a:rPr lang="en-US"/>
              <a:t>Chapter 15-</a:t>
            </a:r>
            <a:fld id="{189C655E-9AA8-4E34-8102-50F646D663C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r>
              <a:rPr lang="en-US"/>
              <a:t>Chapter 15-</a:t>
            </a:r>
            <a:fld id="{0E1CF508-71D4-431E-861C-0E29AD2C6D9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r>
              <a:rPr lang="en-US"/>
              <a:t>Chapter 15-</a:t>
            </a:r>
            <a:fld id="{14071E22-04E4-403D-B267-138A267E463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pPr>
              <a:defRPr/>
            </a:pPr>
            <a:r>
              <a:rPr lang="en-US"/>
              <a:t>Chapter 15-</a:t>
            </a:r>
            <a:fld id="{2A025C9F-36DF-40F7-940C-7BC66A86613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50" name="Picture 21" descr="C:\WINDOWS\Desktop\Elmasri and Navathe ppt\sent_to_author_for_approvel\square.jpg"/>
          <p:cNvPicPr>
            <a:picLocks noChangeAspect="1" noChangeArrowheads="1"/>
          </p:cNvPicPr>
          <p:nvPr userDrawn="1"/>
        </p:nvPicPr>
        <p:blipFill>
          <a:blip r:embed="rId12"/>
          <a:srcRect/>
          <a:stretch>
            <a:fillRect/>
          </a:stretch>
        </p:blipFill>
        <p:spPr bwMode="auto">
          <a:xfrm>
            <a:off x="7678738" y="6454775"/>
            <a:ext cx="1479550" cy="660400"/>
          </a:xfrm>
          <a:prstGeom prst="rect">
            <a:avLst/>
          </a:prstGeom>
          <a:noFill/>
          <a:ln w="9525">
            <a:noFill/>
            <a:miter lim="800000"/>
            <a:headEnd/>
            <a:tailEnd/>
          </a:ln>
        </p:spPr>
      </p:pic>
      <p:sp>
        <p:nvSpPr>
          <p:cNvPr id="2051" name="Rectangle 5"/>
          <p:cNvSpPr>
            <a:spLocks noGrp="1" noChangeArrowheads="1"/>
          </p:cNvSpPr>
          <p:nvPr>
            <p:ph type="title"/>
          </p:nvPr>
        </p:nvSpPr>
        <p:spPr bwMode="auto">
          <a:xfrm>
            <a:off x="1284288" y="609600"/>
            <a:ext cx="7173912"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54632" name="Rectangle 8"/>
          <p:cNvSpPr>
            <a:spLocks noGrp="1" noChangeArrowheads="1"/>
          </p:cNvSpPr>
          <p:nvPr>
            <p:ph type="sldNum" sz="quarter" idx="4"/>
          </p:nvPr>
        </p:nvSpPr>
        <p:spPr bwMode="auto">
          <a:xfrm>
            <a:off x="7153275" y="6386513"/>
            <a:ext cx="1905000" cy="38735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600" b="1">
                <a:solidFill>
                  <a:schemeClr val="bg2"/>
                </a:solidFill>
              </a:defRPr>
            </a:lvl1pPr>
          </a:lstStyle>
          <a:p>
            <a:pPr>
              <a:defRPr/>
            </a:pPr>
            <a:r>
              <a:rPr lang="en-US"/>
              <a:t>Chapter 15-</a:t>
            </a:r>
            <a:fld id="{34F953A8-E168-4713-9842-41C986470534}" type="slidenum">
              <a:rPr lang="en-US"/>
              <a:pPr>
                <a:defRPr/>
              </a:pPr>
              <a:t>‹#›</a:t>
            </a:fld>
            <a:endParaRPr lang="en-US"/>
          </a:p>
        </p:txBody>
      </p:sp>
      <p:sp>
        <p:nvSpPr>
          <p:cNvPr id="2053"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4637" name="Rectangle 13"/>
          <p:cNvSpPr>
            <a:spLocks noChangeArrowheads="1"/>
          </p:cNvSpPr>
          <p:nvPr/>
        </p:nvSpPr>
        <p:spPr bwMode="auto">
          <a:xfrm>
            <a:off x="2608263" y="6443663"/>
            <a:ext cx="4064000" cy="457200"/>
          </a:xfrm>
          <a:prstGeom prst="rect">
            <a:avLst/>
          </a:prstGeom>
          <a:noFill/>
          <a:ln w="9525">
            <a:noFill/>
            <a:miter lim="800000"/>
            <a:headEnd/>
            <a:tailEnd/>
          </a:ln>
          <a:effectLst/>
        </p:spPr>
        <p:txBody>
          <a:bodyPr anchor="b"/>
          <a:lstStyle/>
          <a:p>
            <a:pPr algn="ctr">
              <a:defRPr/>
            </a:pPr>
            <a:r>
              <a:rPr lang="en-US" sz="1000">
                <a:solidFill>
                  <a:schemeClr val="bg2"/>
                </a:solidFill>
              </a:rPr>
              <a:t>Copyright © 2004 Ramez Elmasri and Shamkant Navathe</a:t>
            </a:r>
          </a:p>
        </p:txBody>
      </p:sp>
      <p:sp>
        <p:nvSpPr>
          <p:cNvPr id="154642" name="Rectangle 18"/>
          <p:cNvSpPr>
            <a:spLocks noChangeArrowheads="1"/>
          </p:cNvSpPr>
          <p:nvPr userDrawn="1"/>
        </p:nvSpPr>
        <p:spPr bwMode="auto">
          <a:xfrm>
            <a:off x="825500" y="6280150"/>
            <a:ext cx="7577138" cy="457200"/>
          </a:xfrm>
          <a:prstGeom prst="rect">
            <a:avLst/>
          </a:prstGeom>
          <a:noFill/>
          <a:ln w="9525">
            <a:noFill/>
            <a:miter lim="800000"/>
            <a:headEnd/>
            <a:tailEnd/>
          </a:ln>
          <a:effectLst/>
        </p:spPr>
        <p:txBody>
          <a:bodyPr anchor="b"/>
          <a:lstStyle/>
          <a:p>
            <a:pPr algn="ctr">
              <a:defRPr/>
            </a:pPr>
            <a:r>
              <a:rPr lang="en-US" sz="1400" b="1">
                <a:solidFill>
                  <a:srgbClr val="666699"/>
                </a:solidFill>
                <a:latin typeface="Arial" pitchFamily="34" charset="0"/>
              </a:rPr>
              <a:t>Elmasri/Navathe, Fundamentals of Database Systems, Fourth Edition </a:t>
            </a:r>
          </a:p>
        </p:txBody>
      </p:sp>
      <p:pic>
        <p:nvPicPr>
          <p:cNvPr id="2056" name="Picture 20" descr="C:\WINDOWS\Desktop\Elmasri and Navathe ppt\sent_to_author_for_approvel\bar2.Jpg"/>
          <p:cNvPicPr>
            <a:picLocks noChangeAspect="1" noChangeArrowheads="1"/>
          </p:cNvPicPr>
          <p:nvPr userDrawn="1"/>
        </p:nvPicPr>
        <p:blipFill>
          <a:blip r:embed="rId13"/>
          <a:srcRect/>
          <a:stretch>
            <a:fillRect/>
          </a:stretch>
        </p:blipFill>
        <p:spPr bwMode="auto">
          <a:xfrm>
            <a:off x="-3175" y="0"/>
            <a:ext cx="307975" cy="6900863"/>
          </a:xfrm>
          <a:prstGeom prst="rect">
            <a:avLst/>
          </a:prstGeom>
          <a:noFill/>
          <a:ln w="9525">
            <a:noFill/>
            <a:miter lim="800000"/>
            <a:headEnd/>
            <a:tailEnd/>
          </a:ln>
        </p:spPr>
      </p:pic>
      <p:sp>
        <p:nvSpPr>
          <p:cNvPr id="154647" name="Line 23"/>
          <p:cNvSpPr>
            <a:spLocks noChangeShapeType="1"/>
          </p:cNvSpPr>
          <p:nvPr userDrawn="1"/>
        </p:nvSpPr>
        <p:spPr bwMode="auto">
          <a:xfrm flipH="1">
            <a:off x="304800" y="6443663"/>
            <a:ext cx="8853488" cy="0"/>
          </a:xfrm>
          <a:prstGeom prst="line">
            <a:avLst/>
          </a:prstGeom>
          <a:noFill/>
          <a:ln w="9525">
            <a:solidFill>
              <a:schemeClr val="bg2"/>
            </a:solidFill>
            <a:miter lim="800000"/>
            <a:headEnd/>
            <a:tailEnd/>
          </a:ln>
          <a:effectLst/>
        </p:spPr>
        <p:txBody>
          <a:bodyPr wrap="none"/>
          <a:lstStyle/>
          <a:p>
            <a:pPr>
              <a:defRPr/>
            </a:pPr>
            <a:endParaRPr lang="en-US"/>
          </a:p>
        </p:txBody>
      </p:sp>
    </p:spTree>
  </p:cSld>
  <p:clrMap bg1="dk2" tx1="lt1" bg2="dk1" tx2="lt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Lst>
  <p:hf hdr="0" ftr="0" dt="0"/>
  <p:txStyles>
    <p:titleStyle>
      <a:lvl1pPr algn="ctr" rtl="0" eaLnBrk="0" fontAlgn="base" hangingPunct="0">
        <a:spcBef>
          <a:spcPct val="0"/>
        </a:spcBef>
        <a:spcAft>
          <a:spcPct val="0"/>
        </a:spcAft>
        <a:defRPr sz="3600">
          <a:solidFill>
            <a:srgbClr val="333399"/>
          </a:solidFill>
          <a:latin typeface="+mj-lt"/>
          <a:ea typeface="+mj-ea"/>
          <a:cs typeface="+mj-cs"/>
        </a:defRPr>
      </a:lvl1pPr>
      <a:lvl2pPr algn="ctr" rtl="0" eaLnBrk="0" fontAlgn="base" hangingPunct="0">
        <a:spcBef>
          <a:spcPct val="0"/>
        </a:spcBef>
        <a:spcAft>
          <a:spcPct val="0"/>
        </a:spcAft>
        <a:defRPr sz="3600">
          <a:solidFill>
            <a:srgbClr val="333399"/>
          </a:solidFill>
          <a:latin typeface="Arial" pitchFamily="34" charset="0"/>
        </a:defRPr>
      </a:lvl2pPr>
      <a:lvl3pPr algn="ctr" rtl="0" eaLnBrk="0" fontAlgn="base" hangingPunct="0">
        <a:spcBef>
          <a:spcPct val="0"/>
        </a:spcBef>
        <a:spcAft>
          <a:spcPct val="0"/>
        </a:spcAft>
        <a:defRPr sz="3600">
          <a:solidFill>
            <a:srgbClr val="333399"/>
          </a:solidFill>
          <a:latin typeface="Arial" pitchFamily="34" charset="0"/>
        </a:defRPr>
      </a:lvl3pPr>
      <a:lvl4pPr algn="ctr" rtl="0" eaLnBrk="0" fontAlgn="base" hangingPunct="0">
        <a:spcBef>
          <a:spcPct val="0"/>
        </a:spcBef>
        <a:spcAft>
          <a:spcPct val="0"/>
        </a:spcAft>
        <a:defRPr sz="3600">
          <a:solidFill>
            <a:srgbClr val="333399"/>
          </a:solidFill>
          <a:latin typeface="Arial" pitchFamily="34" charset="0"/>
        </a:defRPr>
      </a:lvl4pPr>
      <a:lvl5pPr algn="ctr" rtl="0" eaLnBrk="0" fontAlgn="base" hangingPunct="0">
        <a:spcBef>
          <a:spcPct val="0"/>
        </a:spcBef>
        <a:spcAft>
          <a:spcPct val="0"/>
        </a:spcAft>
        <a:defRPr sz="3600">
          <a:solidFill>
            <a:srgbClr val="333399"/>
          </a:solidFill>
          <a:latin typeface="Arial" pitchFamily="34" charset="0"/>
        </a:defRPr>
      </a:lvl5pPr>
      <a:lvl6pPr marL="457200" algn="ctr" rtl="0" fontAlgn="base">
        <a:spcBef>
          <a:spcPct val="0"/>
        </a:spcBef>
        <a:spcAft>
          <a:spcPct val="0"/>
        </a:spcAft>
        <a:defRPr sz="3600">
          <a:solidFill>
            <a:srgbClr val="333399"/>
          </a:solidFill>
          <a:latin typeface="Arial" pitchFamily="34" charset="0"/>
        </a:defRPr>
      </a:lvl6pPr>
      <a:lvl7pPr marL="914400" algn="ctr" rtl="0" fontAlgn="base">
        <a:spcBef>
          <a:spcPct val="0"/>
        </a:spcBef>
        <a:spcAft>
          <a:spcPct val="0"/>
        </a:spcAft>
        <a:defRPr sz="3600">
          <a:solidFill>
            <a:srgbClr val="333399"/>
          </a:solidFill>
          <a:latin typeface="Arial" pitchFamily="34" charset="0"/>
        </a:defRPr>
      </a:lvl7pPr>
      <a:lvl8pPr marL="1371600" algn="ctr" rtl="0" fontAlgn="base">
        <a:spcBef>
          <a:spcPct val="0"/>
        </a:spcBef>
        <a:spcAft>
          <a:spcPct val="0"/>
        </a:spcAft>
        <a:defRPr sz="3600">
          <a:solidFill>
            <a:srgbClr val="333399"/>
          </a:solidFill>
          <a:latin typeface="Arial" pitchFamily="34" charset="0"/>
        </a:defRPr>
      </a:lvl8pPr>
      <a:lvl9pPr marL="1828800" algn="ctr" rtl="0" fontAlgn="base">
        <a:spcBef>
          <a:spcPct val="0"/>
        </a:spcBef>
        <a:spcAft>
          <a:spcPct val="0"/>
        </a:spcAft>
        <a:defRPr sz="3600">
          <a:solidFill>
            <a:srgbClr val="333399"/>
          </a:solidFill>
          <a:latin typeface="Arial" pitchFamily="34" charset="0"/>
        </a:defRPr>
      </a:lvl9pPr>
    </p:titleStyle>
    <p:bodyStyle>
      <a:lvl1pPr marL="342900" indent="-342900" algn="l" rtl="0" eaLnBrk="0" fontAlgn="base" hangingPunct="0">
        <a:spcBef>
          <a:spcPct val="20000"/>
        </a:spcBef>
        <a:spcAft>
          <a:spcPct val="0"/>
        </a:spcAft>
        <a:buClr>
          <a:srgbClr val="FF0000"/>
        </a:buClr>
        <a:buFont typeface="Wingdings" pitchFamily="2" charset="2"/>
        <a:buChar char="l"/>
        <a:defRPr sz="3200">
          <a:solidFill>
            <a:schemeClr val="bg2"/>
          </a:solidFill>
          <a:latin typeface="+mn-lt"/>
          <a:ea typeface="+mn-ea"/>
          <a:cs typeface="+mn-cs"/>
        </a:defRPr>
      </a:lvl1pPr>
      <a:lvl2pPr marL="742950" indent="-285750" algn="l" rtl="0" eaLnBrk="0" fontAlgn="base" hangingPunct="0">
        <a:spcBef>
          <a:spcPct val="20000"/>
        </a:spcBef>
        <a:spcAft>
          <a:spcPct val="0"/>
        </a:spcAft>
        <a:buClr>
          <a:srgbClr val="FF0000"/>
        </a:buClr>
        <a:buChar char="–"/>
        <a:defRPr sz="2800">
          <a:solidFill>
            <a:schemeClr val="bg2"/>
          </a:solidFill>
          <a:latin typeface="+mn-lt"/>
        </a:defRPr>
      </a:lvl2pPr>
      <a:lvl3pPr marL="1143000" indent="-228600" algn="l" rtl="0" eaLnBrk="0" fontAlgn="base" hangingPunct="0">
        <a:spcBef>
          <a:spcPct val="20000"/>
        </a:spcBef>
        <a:spcAft>
          <a:spcPct val="0"/>
        </a:spcAft>
        <a:buClr>
          <a:srgbClr val="FF0000"/>
        </a:buClr>
        <a:buFont typeface="Wingdings" pitchFamily="2" charset="2"/>
        <a:buChar char="l"/>
        <a:defRPr sz="2400">
          <a:solidFill>
            <a:schemeClr val="bg2"/>
          </a:solidFill>
          <a:latin typeface="+mn-lt"/>
        </a:defRPr>
      </a:lvl3pPr>
      <a:lvl4pPr marL="1600200" indent="-228600" algn="l" rtl="0" eaLnBrk="0" fontAlgn="base" hangingPunct="0">
        <a:spcBef>
          <a:spcPct val="20000"/>
        </a:spcBef>
        <a:spcAft>
          <a:spcPct val="0"/>
        </a:spcAft>
        <a:buClr>
          <a:srgbClr val="FF0000"/>
        </a:buClr>
        <a:buChar char="–"/>
        <a:defRPr sz="2000">
          <a:solidFill>
            <a:schemeClr val="bg2"/>
          </a:solidFill>
          <a:latin typeface="+mn-lt"/>
        </a:defRPr>
      </a:lvl4pPr>
      <a:lvl5pPr marL="2057400" indent="-228600" algn="l" rtl="0" eaLnBrk="0" fontAlgn="base" hangingPunct="0">
        <a:spcBef>
          <a:spcPct val="20000"/>
        </a:spcBef>
        <a:spcAft>
          <a:spcPct val="0"/>
        </a:spcAft>
        <a:buClr>
          <a:srgbClr val="FF0000"/>
        </a:buClr>
        <a:buChar char="•"/>
        <a:defRPr sz="2000">
          <a:solidFill>
            <a:schemeClr val="bg2"/>
          </a:solidFill>
          <a:latin typeface="+mn-lt"/>
        </a:defRPr>
      </a:lvl5pPr>
      <a:lvl6pPr marL="2514600" indent="-228600" algn="l" rtl="0" fontAlgn="base">
        <a:spcBef>
          <a:spcPct val="20000"/>
        </a:spcBef>
        <a:spcAft>
          <a:spcPct val="0"/>
        </a:spcAft>
        <a:buClr>
          <a:srgbClr val="FF0000"/>
        </a:buClr>
        <a:buChar char="•"/>
        <a:defRPr sz="2000">
          <a:solidFill>
            <a:schemeClr val="bg2"/>
          </a:solidFill>
          <a:latin typeface="+mn-lt"/>
        </a:defRPr>
      </a:lvl6pPr>
      <a:lvl7pPr marL="2971800" indent="-228600" algn="l" rtl="0" fontAlgn="base">
        <a:spcBef>
          <a:spcPct val="20000"/>
        </a:spcBef>
        <a:spcAft>
          <a:spcPct val="0"/>
        </a:spcAft>
        <a:buClr>
          <a:srgbClr val="FF0000"/>
        </a:buClr>
        <a:buChar char="•"/>
        <a:defRPr sz="2000">
          <a:solidFill>
            <a:schemeClr val="bg2"/>
          </a:solidFill>
          <a:latin typeface="+mn-lt"/>
        </a:defRPr>
      </a:lvl7pPr>
      <a:lvl8pPr marL="3429000" indent="-228600" algn="l" rtl="0" fontAlgn="base">
        <a:spcBef>
          <a:spcPct val="20000"/>
        </a:spcBef>
        <a:spcAft>
          <a:spcPct val="0"/>
        </a:spcAft>
        <a:buClr>
          <a:srgbClr val="FF0000"/>
        </a:buClr>
        <a:buChar char="•"/>
        <a:defRPr sz="2000">
          <a:solidFill>
            <a:schemeClr val="bg2"/>
          </a:solidFill>
          <a:latin typeface="+mn-lt"/>
        </a:defRPr>
      </a:lvl8pPr>
      <a:lvl9pPr marL="3886200" indent="-228600" algn="l" rtl="0" fontAlgn="base">
        <a:spcBef>
          <a:spcPct val="20000"/>
        </a:spcBef>
        <a:spcAft>
          <a:spcPct val="0"/>
        </a:spcAft>
        <a:buClr>
          <a:srgbClr val="FF0000"/>
        </a:buClr>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idx="4294967295"/>
          </p:nvPr>
        </p:nvSpPr>
        <p:spPr>
          <a:xfrm>
            <a:off x="685800" y="968375"/>
            <a:ext cx="7772400" cy="1470025"/>
          </a:xfrm>
        </p:spPr>
        <p:txBody>
          <a:bodyPr lIns="91440" tIns="45720" rIns="91440" bIns="45720"/>
          <a:lstStyle/>
          <a:p>
            <a:pPr>
              <a:defRPr/>
            </a:pPr>
            <a:r>
              <a:rPr lang="en-US" smtClean="0">
                <a:effectLst>
                  <a:outerShdw blurRad="38100" dist="38100" dir="2700000" algn="tl">
                    <a:srgbClr val="C0C0C0"/>
                  </a:outerShdw>
                </a:effectLst>
              </a:rPr>
              <a:t>Advance Database Systems</a:t>
            </a:r>
          </a:p>
        </p:txBody>
      </p:sp>
      <p:sp>
        <p:nvSpPr>
          <p:cNvPr id="13315" name="Rectangle 3"/>
          <p:cNvSpPr>
            <a:spLocks noGrp="1" noChangeArrowheads="1"/>
          </p:cNvSpPr>
          <p:nvPr>
            <p:ph type="subTitle" idx="4294967295"/>
          </p:nvPr>
        </p:nvSpPr>
        <p:spPr>
          <a:xfrm>
            <a:off x="1371600" y="3184525"/>
            <a:ext cx="6400800" cy="2319338"/>
          </a:xfrm>
        </p:spPr>
        <p:txBody>
          <a:bodyPr/>
          <a:lstStyle/>
          <a:p>
            <a:pPr marL="0" indent="0" algn="ctr">
              <a:buFont typeface="Wingdings" pitchFamily="2" charset="2"/>
              <a:buNone/>
            </a:pPr>
            <a:r>
              <a:rPr lang="en-US" smtClean="0">
                <a:solidFill>
                  <a:srgbClr val="00B050"/>
                </a:solidFill>
              </a:rPr>
              <a:t>Query Optimization Ch 15</a:t>
            </a:r>
          </a:p>
          <a:p>
            <a:pPr marL="0" indent="0" algn="ctr">
              <a:buFont typeface="Wingdings" pitchFamily="2" charset="2"/>
              <a:buNone/>
            </a:pPr>
            <a:r>
              <a:rPr lang="en-US" smtClean="0"/>
              <a:t>Department of Computer Science</a:t>
            </a:r>
          </a:p>
          <a:p>
            <a:pPr marL="0" indent="0" algn="ctr">
              <a:buFont typeface="Wingdings" pitchFamily="2" charset="2"/>
              <a:buNone/>
            </a:pPr>
            <a:r>
              <a:rPr lang="en-US" smtClean="0"/>
              <a:t> The University of Lahore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1004888" y="292100"/>
            <a:ext cx="7173912" cy="1143000"/>
          </a:xfrm>
        </p:spPr>
        <p:txBody>
          <a:bodyPr/>
          <a:lstStyle/>
          <a:p>
            <a:r>
              <a:rPr lang="en-US" smtClean="0"/>
              <a:t>External Sorting</a:t>
            </a:r>
          </a:p>
        </p:txBody>
      </p:sp>
      <p:sp>
        <p:nvSpPr>
          <p:cNvPr id="21507" name="Rectangle 3"/>
          <p:cNvSpPr>
            <a:spLocks noGrp="1" noChangeArrowheads="1"/>
          </p:cNvSpPr>
          <p:nvPr>
            <p:ph type="body" idx="4294967295"/>
          </p:nvPr>
        </p:nvSpPr>
        <p:spPr>
          <a:xfrm>
            <a:off x="685800" y="1752600"/>
            <a:ext cx="7962900" cy="4495800"/>
          </a:xfrm>
        </p:spPr>
        <p:txBody>
          <a:bodyPr/>
          <a:lstStyle/>
          <a:p>
            <a:r>
              <a:rPr lang="en-US" smtClean="0"/>
              <a:t>File having blocks, b</a:t>
            </a:r>
          </a:p>
          <a:p>
            <a:r>
              <a:rPr lang="en-US" smtClean="0"/>
              <a:t>Available buffer, n</a:t>
            </a:r>
            <a:r>
              <a:rPr lang="en-US" baseline="-25000" smtClean="0"/>
              <a:t>B</a:t>
            </a:r>
            <a:r>
              <a:rPr lang="en-US" smtClean="0"/>
              <a:t> </a:t>
            </a:r>
          </a:p>
          <a:p>
            <a:r>
              <a:rPr lang="en-US" smtClean="0"/>
              <a:t>No. of initial runs,  n</a:t>
            </a:r>
            <a:r>
              <a:rPr lang="en-US" baseline="-25000" smtClean="0"/>
              <a:t>R</a:t>
            </a:r>
            <a:r>
              <a:rPr lang="en-US" smtClean="0"/>
              <a:t>= ceiling (b/n</a:t>
            </a:r>
            <a:r>
              <a:rPr lang="en-US" baseline="-25000" smtClean="0"/>
              <a:t>B</a:t>
            </a:r>
            <a:r>
              <a:rPr lang="en-US" smtClean="0"/>
              <a:t>) </a:t>
            </a:r>
          </a:p>
          <a:p>
            <a:r>
              <a:rPr lang="en-US" smtClean="0"/>
              <a:t>Sorting Phase</a:t>
            </a:r>
          </a:p>
          <a:p>
            <a:r>
              <a:rPr lang="en-US" smtClean="0"/>
              <a:t>Merging Phase</a:t>
            </a:r>
          </a:p>
          <a:p>
            <a:r>
              <a:rPr lang="en-US" smtClean="0"/>
              <a:t>Degree of Merging d</a:t>
            </a:r>
            <a:r>
              <a:rPr lang="en-US" baseline="-25000" smtClean="0"/>
              <a:t>M</a:t>
            </a:r>
            <a:r>
              <a:rPr lang="en-US" smtClean="0"/>
              <a:t>  min(n</a:t>
            </a:r>
            <a:r>
              <a:rPr lang="en-US" sz="1800" smtClean="0"/>
              <a:t>B -</a:t>
            </a:r>
            <a:r>
              <a:rPr lang="en-US" sz="2400" smtClean="0"/>
              <a:t>1 , n</a:t>
            </a:r>
            <a:r>
              <a:rPr lang="en-US" sz="1100" b="1" smtClean="0"/>
              <a:t>R</a:t>
            </a:r>
            <a:r>
              <a:rPr lang="en-US" smtClean="0"/>
              <a:t>)</a:t>
            </a:r>
          </a:p>
          <a:p>
            <a:r>
              <a:rPr lang="en-US" smtClean="0"/>
              <a:t>No. of Passes, Ceiling (logd</a:t>
            </a:r>
            <a:r>
              <a:rPr lang="en-US" baseline="-25000" smtClean="0"/>
              <a:t>M</a:t>
            </a:r>
            <a:r>
              <a:rPr lang="en-US" smtClean="0"/>
              <a:t>(n</a:t>
            </a:r>
            <a:r>
              <a:rPr lang="en-US" baseline="-25000" smtClean="0"/>
              <a:t>R</a:t>
            </a:r>
            <a:r>
              <a:rPr lang="en-US" smtClean="0"/>
              <a:t>))</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r>
              <a:rPr lang="en-US" smtClean="0"/>
              <a:t>Cost of External Sorting</a:t>
            </a:r>
          </a:p>
        </p:txBody>
      </p:sp>
      <p:sp>
        <p:nvSpPr>
          <p:cNvPr id="22531" name="Rectangle 3"/>
          <p:cNvSpPr>
            <a:spLocks noGrp="1" noChangeArrowheads="1"/>
          </p:cNvSpPr>
          <p:nvPr>
            <p:ph type="body" idx="4294967295"/>
          </p:nvPr>
        </p:nvSpPr>
        <p:spPr/>
        <p:txBody>
          <a:bodyPr/>
          <a:lstStyle/>
          <a:p>
            <a:r>
              <a:rPr lang="en-US" smtClean="0"/>
              <a:t>For worst case</a:t>
            </a:r>
          </a:p>
          <a:p>
            <a:pPr>
              <a:buFont typeface="Wingdings" pitchFamily="2" charset="2"/>
              <a:buNone/>
            </a:pPr>
            <a:r>
              <a:rPr lang="en-US" smtClean="0"/>
              <a:t>		(2*b) + (2*(b*(log</a:t>
            </a:r>
            <a:r>
              <a:rPr lang="en-US" baseline="-25000" smtClean="0"/>
              <a:t>2</a:t>
            </a:r>
            <a:r>
              <a:rPr lang="en-US" smtClean="0"/>
              <a:t>b)))</a:t>
            </a:r>
          </a:p>
          <a:p>
            <a:r>
              <a:rPr lang="en-US" smtClean="0"/>
              <a:t>In general</a:t>
            </a:r>
          </a:p>
          <a:p>
            <a:pPr>
              <a:buFont typeface="Wingdings" pitchFamily="2" charset="2"/>
              <a:buNone/>
            </a:pPr>
            <a:r>
              <a:rPr lang="en-US" smtClean="0"/>
              <a:t>		(2*b) + (2*(b*(log</a:t>
            </a:r>
            <a:r>
              <a:rPr lang="en-US" baseline="-25000" smtClean="0"/>
              <a:t>dM</a:t>
            </a:r>
            <a:r>
              <a:rPr lang="en-US" smtClean="0"/>
              <a:t>b)))</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685800" y="609600"/>
            <a:ext cx="7173913" cy="1143000"/>
          </a:xfrm>
        </p:spPr>
        <p:txBody>
          <a:bodyPr/>
          <a:lstStyle/>
          <a:p>
            <a:r>
              <a:rPr lang="en-US" smtClean="0"/>
              <a:t>Example </a:t>
            </a:r>
          </a:p>
        </p:txBody>
      </p:sp>
      <p:sp>
        <p:nvSpPr>
          <p:cNvPr id="23555" name="Rectangle 4"/>
          <p:cNvSpPr>
            <a:spLocks noGrp="1" noChangeArrowheads="1"/>
          </p:cNvSpPr>
          <p:nvPr>
            <p:ph type="body" idx="4294967295"/>
          </p:nvPr>
        </p:nvSpPr>
        <p:spPr>
          <a:xfrm>
            <a:off x="685800" y="1752600"/>
            <a:ext cx="7962900" cy="4495800"/>
          </a:xfrm>
          <a:noFill/>
        </p:spPr>
        <p:txBody>
          <a:bodyPr/>
          <a:lstStyle/>
          <a:p>
            <a:r>
              <a:rPr lang="en-US" smtClean="0"/>
              <a:t>File having blocks, b = 1024</a:t>
            </a:r>
          </a:p>
          <a:p>
            <a:r>
              <a:rPr lang="en-US" smtClean="0"/>
              <a:t>Available buffer, nB = 5</a:t>
            </a:r>
          </a:p>
          <a:p>
            <a:r>
              <a:rPr lang="en-US" smtClean="0"/>
              <a:t>No. of initial runs,  n</a:t>
            </a:r>
            <a:r>
              <a:rPr lang="en-US" baseline="-25000" smtClean="0"/>
              <a:t>R</a:t>
            </a:r>
            <a:r>
              <a:rPr lang="en-US" smtClean="0"/>
              <a:t> = ? </a:t>
            </a:r>
          </a:p>
          <a:p>
            <a:r>
              <a:rPr lang="en-US" smtClean="0"/>
              <a:t>Degree of Merging d</a:t>
            </a:r>
            <a:r>
              <a:rPr lang="en-US" baseline="-25000" smtClean="0"/>
              <a:t>M</a:t>
            </a:r>
            <a:r>
              <a:rPr lang="en-US" smtClean="0"/>
              <a:t> = ?</a:t>
            </a:r>
          </a:p>
          <a:p>
            <a:r>
              <a:rPr lang="en-US" smtClean="0"/>
              <a:t>No. of Passes = ?</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685800" y="609600"/>
            <a:ext cx="7173913" cy="1143000"/>
          </a:xfrm>
        </p:spPr>
        <p:txBody>
          <a:bodyPr/>
          <a:lstStyle/>
          <a:p>
            <a:r>
              <a:rPr lang="en-US" smtClean="0"/>
              <a:t>Example </a:t>
            </a:r>
          </a:p>
        </p:txBody>
      </p:sp>
      <p:sp>
        <p:nvSpPr>
          <p:cNvPr id="24579" name="Rectangle 4"/>
          <p:cNvSpPr>
            <a:spLocks noGrp="1" noChangeArrowheads="1"/>
          </p:cNvSpPr>
          <p:nvPr>
            <p:ph type="body" idx="4294967295"/>
          </p:nvPr>
        </p:nvSpPr>
        <p:spPr>
          <a:xfrm>
            <a:off x="685800" y="1752600"/>
            <a:ext cx="7962900" cy="4495800"/>
          </a:xfrm>
          <a:noFill/>
        </p:spPr>
        <p:txBody>
          <a:bodyPr/>
          <a:lstStyle/>
          <a:p>
            <a:r>
              <a:rPr lang="en-US" smtClean="0"/>
              <a:t>File having blocks, b = 1024</a:t>
            </a:r>
          </a:p>
          <a:p>
            <a:r>
              <a:rPr lang="en-US" smtClean="0"/>
              <a:t>Available buffer, nB = 5</a:t>
            </a:r>
          </a:p>
          <a:p>
            <a:r>
              <a:rPr lang="en-US" smtClean="0"/>
              <a:t>No. of initial runs,  n</a:t>
            </a:r>
            <a:r>
              <a:rPr lang="en-US" baseline="-25000" smtClean="0"/>
              <a:t>R</a:t>
            </a:r>
            <a:r>
              <a:rPr lang="en-US" smtClean="0"/>
              <a:t> = ceil (1024 / 5 ) </a:t>
            </a:r>
          </a:p>
          <a:p>
            <a:r>
              <a:rPr lang="en-US" smtClean="0"/>
              <a:t>Degree of Merging d</a:t>
            </a:r>
            <a:r>
              <a:rPr lang="en-US" baseline="-25000" smtClean="0"/>
              <a:t>M</a:t>
            </a:r>
            <a:r>
              <a:rPr lang="en-US" smtClean="0"/>
              <a:t> = ?</a:t>
            </a:r>
          </a:p>
          <a:p>
            <a:r>
              <a:rPr lang="en-US" smtClean="0"/>
              <a:t>No. of Passes = ?</a:t>
            </a:r>
          </a:p>
          <a:p>
            <a:pPr>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355600" y="317500"/>
            <a:ext cx="8483600" cy="1143000"/>
          </a:xfrm>
        </p:spPr>
        <p:txBody>
          <a:bodyPr/>
          <a:lstStyle/>
          <a:p>
            <a:pPr eaLnBrk="1" hangingPunct="1"/>
            <a:r>
              <a:rPr lang="en-US" sz="3200" smtClean="0">
                <a:cs typeface="Times New Roman" pitchFamily="18" charset="0"/>
              </a:rPr>
              <a:t>3. Algorithms for SELECT and JOIN Operations (1)</a:t>
            </a:r>
          </a:p>
        </p:txBody>
      </p:sp>
      <p:sp>
        <p:nvSpPr>
          <p:cNvPr id="25604" name="Rectangle 3"/>
          <p:cNvSpPr>
            <a:spLocks noGrp="1" noChangeArrowheads="1"/>
          </p:cNvSpPr>
          <p:nvPr>
            <p:ph type="body" idx="1"/>
          </p:nvPr>
        </p:nvSpPr>
        <p:spPr>
          <a:xfrm>
            <a:off x="685800" y="1460500"/>
            <a:ext cx="7772400" cy="4635500"/>
          </a:xfrm>
        </p:spPr>
        <p:txBody>
          <a:bodyPr/>
          <a:lstStyle/>
          <a:p>
            <a:pPr eaLnBrk="1" hangingPunct="1">
              <a:buFont typeface="Wingdings" pitchFamily="2" charset="2"/>
              <a:buNone/>
            </a:pPr>
            <a:r>
              <a:rPr lang="en-US" sz="2800" b="1" smtClean="0"/>
              <a:t>Implementing the SELECT Operation:</a:t>
            </a:r>
          </a:p>
          <a:p>
            <a:pPr eaLnBrk="1" hangingPunct="1"/>
            <a:r>
              <a:rPr lang="en-US" sz="2800" smtClean="0"/>
              <a:t>Examples:</a:t>
            </a:r>
          </a:p>
          <a:p>
            <a:pPr eaLnBrk="1" hangingPunct="1">
              <a:buFont typeface="Wingdings" pitchFamily="2" charset="2"/>
              <a:buNone/>
            </a:pPr>
            <a:r>
              <a:rPr lang="en-US" sz="2400" smtClean="0">
                <a:cs typeface="Times New Roman" pitchFamily="18" charset="0"/>
              </a:rPr>
              <a:t>(OP1):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SSN='123456789' </a:t>
            </a:r>
            <a:r>
              <a:rPr lang="en-US" sz="2400" smtClean="0">
                <a:cs typeface="Times New Roman" pitchFamily="18" charset="0"/>
              </a:rPr>
              <a:t>(EMPLOYEE)</a:t>
            </a:r>
          </a:p>
          <a:p>
            <a:pPr eaLnBrk="1" hangingPunct="1">
              <a:buFont typeface="Wingdings" pitchFamily="2" charset="2"/>
              <a:buNone/>
            </a:pPr>
            <a:r>
              <a:rPr lang="en-US" sz="2400" smtClean="0">
                <a:cs typeface="Times New Roman" pitchFamily="18" charset="0"/>
              </a:rPr>
              <a:t>(OP2):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DNUMBER&gt;5</a:t>
            </a:r>
            <a:r>
              <a:rPr lang="en-US" sz="2400" smtClean="0">
                <a:cs typeface="Times New Roman" pitchFamily="18" charset="0"/>
              </a:rPr>
              <a:t>(DEPARTMENT)</a:t>
            </a:r>
          </a:p>
          <a:p>
            <a:pPr eaLnBrk="1" hangingPunct="1">
              <a:buFont typeface="Wingdings" pitchFamily="2" charset="2"/>
              <a:buNone/>
            </a:pPr>
            <a:r>
              <a:rPr lang="en-US" sz="2400" smtClean="0">
                <a:cs typeface="Times New Roman" pitchFamily="18" charset="0"/>
              </a:rPr>
              <a:t>(OP3):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DNO=5</a:t>
            </a:r>
            <a:r>
              <a:rPr lang="en-US" sz="2400" smtClean="0">
                <a:cs typeface="Times New Roman" pitchFamily="18" charset="0"/>
              </a:rPr>
              <a:t>(EMPLOYEE)</a:t>
            </a:r>
          </a:p>
          <a:p>
            <a:pPr eaLnBrk="1" hangingPunct="1">
              <a:buFont typeface="Wingdings" pitchFamily="2" charset="2"/>
              <a:buNone/>
            </a:pPr>
            <a:r>
              <a:rPr lang="en-US" sz="2400" smtClean="0">
                <a:cs typeface="Times New Roman" pitchFamily="18" charset="0"/>
              </a:rPr>
              <a:t>(OP4):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DNO=5 AND SALARY&gt;30000 AND SEX=F</a:t>
            </a:r>
            <a:r>
              <a:rPr lang="en-US" sz="2400" smtClean="0">
                <a:cs typeface="Times New Roman" pitchFamily="18" charset="0"/>
              </a:rPr>
              <a:t>(EMPLOYEE)</a:t>
            </a:r>
          </a:p>
          <a:p>
            <a:pPr eaLnBrk="1" hangingPunct="1">
              <a:buFont typeface="Wingdings" pitchFamily="2" charset="2"/>
              <a:buNone/>
            </a:pPr>
            <a:r>
              <a:rPr lang="en-US" sz="2400" smtClean="0">
                <a:cs typeface="Times New Roman" pitchFamily="18" charset="0"/>
              </a:rPr>
              <a:t>(OP5): </a:t>
            </a:r>
            <a:r>
              <a:rPr lang="en-US" sz="2400" smtClean="0">
                <a:latin typeface="Symbol" pitchFamily="18" charset="2"/>
                <a:cs typeface="Times New Roman" pitchFamily="18" charset="0"/>
              </a:rPr>
              <a:t>s</a:t>
            </a:r>
            <a:r>
              <a:rPr lang="en-US" sz="2400" smtClean="0">
                <a:cs typeface="Times New Roman" pitchFamily="18" charset="0"/>
              </a:rPr>
              <a:t> </a:t>
            </a:r>
            <a:r>
              <a:rPr lang="en-US" sz="2400" baseline="-25000" smtClean="0">
                <a:cs typeface="Times New Roman" pitchFamily="18" charset="0"/>
              </a:rPr>
              <a:t>ESSN=123456789 AND PNO=10</a:t>
            </a:r>
            <a:r>
              <a:rPr lang="en-US" sz="2400" smtClean="0">
                <a:cs typeface="Times New Roman" pitchFamily="18" charset="0"/>
              </a:rPr>
              <a:t>(WORKS_ON)</a:t>
            </a:r>
          </a:p>
          <a:p>
            <a:pPr eaLnBrk="1" hangingPunct="1">
              <a:buFont typeface="Wingdings" pitchFamily="2" charset="2"/>
              <a:buNone/>
            </a:pPr>
            <a:endParaRPr lang="en-US"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685800" y="177800"/>
            <a:ext cx="7924800" cy="1143000"/>
          </a:xfrm>
        </p:spPr>
        <p:txBody>
          <a:bodyPr/>
          <a:lstStyle/>
          <a:p>
            <a:pPr eaLnBrk="1" hangingPunct="1"/>
            <a:r>
              <a:rPr lang="en-US" sz="2800" smtClean="0">
                <a:cs typeface="Times New Roman" pitchFamily="18" charset="0"/>
              </a:rPr>
              <a:t>Algorithms for SELECT and JOIN Operations</a:t>
            </a:r>
          </a:p>
        </p:txBody>
      </p:sp>
      <p:sp>
        <p:nvSpPr>
          <p:cNvPr id="31748" name="Rectangle 3"/>
          <p:cNvSpPr>
            <a:spLocks noGrp="1" noChangeArrowheads="1"/>
          </p:cNvSpPr>
          <p:nvPr>
            <p:ph type="body" idx="1"/>
          </p:nvPr>
        </p:nvSpPr>
        <p:spPr>
          <a:xfrm>
            <a:off x="685800" y="1320800"/>
            <a:ext cx="7772400" cy="4775200"/>
          </a:xfrm>
        </p:spPr>
        <p:txBody>
          <a:bodyPr/>
          <a:lstStyle/>
          <a:p>
            <a:pPr eaLnBrk="1" hangingPunct="1">
              <a:lnSpc>
                <a:spcPct val="90000"/>
              </a:lnSpc>
              <a:buFont typeface="Wingdings" pitchFamily="2" charset="2"/>
              <a:buNone/>
            </a:pPr>
            <a:r>
              <a:rPr lang="en-US" sz="2800" b="1" smtClean="0"/>
              <a:t>Implementing the SELECT Operation </a:t>
            </a:r>
          </a:p>
          <a:p>
            <a:pPr eaLnBrk="1" hangingPunct="1">
              <a:lnSpc>
                <a:spcPct val="90000"/>
              </a:lnSpc>
              <a:buFont typeface="Wingdings" pitchFamily="2" charset="2"/>
              <a:buNone/>
            </a:pPr>
            <a:r>
              <a:rPr lang="en-US" sz="2400" smtClean="0"/>
              <a:t>Search Methods for Simple Selection:</a:t>
            </a:r>
          </a:p>
          <a:p>
            <a:pPr algn="just" eaLnBrk="1" hangingPunct="1">
              <a:lnSpc>
                <a:spcPct val="90000"/>
              </a:lnSpc>
              <a:buClr>
                <a:srgbClr val="99CCFF"/>
              </a:buClr>
              <a:buFont typeface="Wingdings" pitchFamily="2" charset="2"/>
              <a:buChar char="Ø"/>
            </a:pPr>
            <a:r>
              <a:rPr lang="en-US" sz="2000" smtClean="0">
                <a:cs typeface="Times New Roman" pitchFamily="18" charset="0"/>
              </a:rPr>
              <a:t>S1.	</a:t>
            </a:r>
            <a:r>
              <a:rPr lang="en-US" sz="2000" b="1" smtClean="0">
                <a:cs typeface="Times New Roman" pitchFamily="18" charset="0"/>
              </a:rPr>
              <a:t>Linear search </a:t>
            </a:r>
            <a:r>
              <a:rPr lang="en-US" sz="2000" smtClean="0">
                <a:cs typeface="Times New Roman" pitchFamily="18" charset="0"/>
              </a:rPr>
              <a:t>(brute force): Retrieve </a:t>
            </a:r>
            <a:r>
              <a:rPr lang="en-US" sz="2000" i="1" smtClean="0">
                <a:cs typeface="Times New Roman" pitchFamily="18" charset="0"/>
              </a:rPr>
              <a:t>every record</a:t>
            </a:r>
            <a:r>
              <a:rPr lang="en-US" sz="2000" smtClean="0">
                <a:cs typeface="Times New Roman" pitchFamily="18" charset="0"/>
              </a:rPr>
              <a:t> in the file, and test whether its attribute values satisfy the selection condition.</a:t>
            </a:r>
          </a:p>
          <a:p>
            <a:pPr algn="just" eaLnBrk="1" hangingPunct="1">
              <a:lnSpc>
                <a:spcPct val="90000"/>
              </a:lnSpc>
              <a:buClr>
                <a:srgbClr val="99CCFF"/>
              </a:buClr>
              <a:buFont typeface="Wingdings" pitchFamily="2" charset="2"/>
              <a:buChar char="Ø"/>
            </a:pPr>
            <a:r>
              <a:rPr lang="en-US" sz="2000" smtClean="0">
                <a:cs typeface="Times New Roman" pitchFamily="18" charset="0"/>
              </a:rPr>
              <a:t>S2.	</a:t>
            </a:r>
            <a:r>
              <a:rPr lang="en-US" sz="2000" b="1" smtClean="0">
                <a:cs typeface="Times New Roman" pitchFamily="18" charset="0"/>
              </a:rPr>
              <a:t>Binary search</a:t>
            </a:r>
            <a:r>
              <a:rPr lang="en-US" sz="2000" smtClean="0">
                <a:cs typeface="Times New Roman" pitchFamily="18" charset="0"/>
              </a:rPr>
              <a:t>: If the selection condition involves an equality comparison on a key attribute on which the file is ordered, binary search (which is more efficient than linear search) can be used. (See OP1).</a:t>
            </a:r>
          </a:p>
          <a:p>
            <a:pPr algn="just" eaLnBrk="1" hangingPunct="1">
              <a:lnSpc>
                <a:spcPct val="90000"/>
              </a:lnSpc>
              <a:buClr>
                <a:srgbClr val="99CCFF"/>
              </a:buClr>
              <a:buFont typeface="Wingdings" pitchFamily="2" charset="2"/>
              <a:buChar char="Ø"/>
            </a:pPr>
            <a:r>
              <a:rPr lang="en-US" sz="2000" smtClean="0">
                <a:cs typeface="Times New Roman" pitchFamily="18" charset="0"/>
              </a:rPr>
              <a:t>S3.	</a:t>
            </a:r>
            <a:r>
              <a:rPr lang="en-US" sz="2000" b="1" smtClean="0">
                <a:cs typeface="Times New Roman" pitchFamily="18" charset="0"/>
              </a:rPr>
              <a:t>Using a primary index or hash key</a:t>
            </a:r>
            <a:r>
              <a:rPr lang="en-US" sz="2000" smtClean="0">
                <a:cs typeface="Times New Roman" pitchFamily="18" charset="0"/>
              </a:rPr>
              <a:t> to retrieve a single record: If the selection condition involves an equality comparison on a key attribute with a primary index (or a hash key), use the primary index (or the hash key) to retrieve the record. </a:t>
            </a:r>
            <a:endParaRPr lang="en-US"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748">
                                            <p:txEl>
                                              <p:pRg st="2" end="2"/>
                                            </p:txEl>
                                          </p:spTgt>
                                        </p:tgtEl>
                                        <p:attrNameLst>
                                          <p:attrName>style.visibility</p:attrName>
                                        </p:attrNameLst>
                                      </p:cBhvr>
                                      <p:to>
                                        <p:strVal val="visible"/>
                                      </p:to>
                                    </p:set>
                                    <p:anim calcmode="lin" valueType="num">
                                      <p:cBhvr additive="base">
                                        <p:cTn id="7" dur="500" fill="hold"/>
                                        <p:tgtEl>
                                          <p:spTgt spid="31748">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748">
                                            <p:txEl>
                                              <p:pRg st="3" end="3"/>
                                            </p:txEl>
                                          </p:spTgt>
                                        </p:tgtEl>
                                        <p:attrNameLst>
                                          <p:attrName>style.visibility</p:attrName>
                                        </p:attrNameLst>
                                      </p:cBhvr>
                                      <p:to>
                                        <p:strVal val="visible"/>
                                      </p:to>
                                    </p:set>
                                    <p:anim calcmode="lin" valueType="num">
                                      <p:cBhvr additive="base">
                                        <p:cTn id="13" dur="500" fill="hold"/>
                                        <p:tgtEl>
                                          <p:spTgt spid="31748">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748">
                                            <p:txEl>
                                              <p:pRg st="4" end="4"/>
                                            </p:txEl>
                                          </p:spTgt>
                                        </p:tgtEl>
                                        <p:attrNameLst>
                                          <p:attrName>style.visibility</p:attrName>
                                        </p:attrNameLst>
                                      </p:cBhvr>
                                      <p:to>
                                        <p:strVal val="visible"/>
                                      </p:to>
                                    </p:set>
                                    <p:anim calcmode="lin" valueType="num">
                                      <p:cBhvr additive="base">
                                        <p:cTn id="19" dur="500" fill="hold"/>
                                        <p:tgtEl>
                                          <p:spTgt spid="3174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685800" y="177800"/>
            <a:ext cx="8153400" cy="1143000"/>
          </a:xfrm>
        </p:spPr>
        <p:txBody>
          <a:bodyPr/>
          <a:lstStyle/>
          <a:p>
            <a:pPr eaLnBrk="1" hangingPunct="1"/>
            <a:r>
              <a:rPr lang="en-US" sz="2800" smtClean="0">
                <a:cs typeface="Times New Roman" pitchFamily="18" charset="0"/>
              </a:rPr>
              <a:t>Algorithms for SELECT and JOIN Operations</a:t>
            </a:r>
          </a:p>
        </p:txBody>
      </p:sp>
      <p:sp>
        <p:nvSpPr>
          <p:cNvPr id="32772" name="Rectangle 3"/>
          <p:cNvSpPr>
            <a:spLocks noGrp="1" noChangeArrowheads="1"/>
          </p:cNvSpPr>
          <p:nvPr>
            <p:ph type="body" idx="1"/>
          </p:nvPr>
        </p:nvSpPr>
        <p:spPr>
          <a:xfrm>
            <a:off x="685800" y="1320800"/>
            <a:ext cx="7772400" cy="4775200"/>
          </a:xfrm>
        </p:spPr>
        <p:txBody>
          <a:bodyPr/>
          <a:lstStyle/>
          <a:p>
            <a:pPr eaLnBrk="1" hangingPunct="1">
              <a:buFont typeface="Wingdings" pitchFamily="2" charset="2"/>
              <a:buNone/>
            </a:pPr>
            <a:r>
              <a:rPr lang="en-US" sz="2800" b="1" smtClean="0"/>
              <a:t>Implementing the SELECT Operation (cont.):</a:t>
            </a:r>
          </a:p>
          <a:p>
            <a:pPr eaLnBrk="1" hangingPunct="1">
              <a:buFont typeface="Wingdings" pitchFamily="2" charset="2"/>
              <a:buNone/>
            </a:pPr>
            <a:r>
              <a:rPr lang="en-US" sz="2400" smtClean="0"/>
              <a:t>Search Methods for Simple Selection:</a:t>
            </a:r>
          </a:p>
          <a:p>
            <a:pPr algn="just" eaLnBrk="1" hangingPunct="1">
              <a:buClr>
                <a:srgbClr val="99CCFF"/>
              </a:buClr>
              <a:buFont typeface="Wingdings" pitchFamily="2" charset="2"/>
              <a:buChar char="Ø"/>
            </a:pPr>
            <a:r>
              <a:rPr lang="en-US" sz="2000" smtClean="0">
                <a:cs typeface="Times New Roman" pitchFamily="18" charset="0"/>
              </a:rPr>
              <a:t>S4.</a:t>
            </a:r>
            <a:r>
              <a:rPr lang="en-US" sz="2000" b="1" smtClean="0">
                <a:cs typeface="Times New Roman" pitchFamily="18" charset="0"/>
              </a:rPr>
              <a:t> Using a primary index</a:t>
            </a:r>
            <a:r>
              <a:rPr lang="en-US" sz="2000" smtClean="0">
                <a:cs typeface="Times New Roman" pitchFamily="18" charset="0"/>
              </a:rPr>
              <a:t> to retrieve multiple records: If the comparison condition is &gt;, ≥, &lt;, or ≤ on a key field with a primary index, use the index to find the record satisfying the corresponding equality condition, then retrieve all subsequent records in the (ordered) file. </a:t>
            </a:r>
          </a:p>
          <a:p>
            <a:pPr algn="just" eaLnBrk="1" hangingPunct="1">
              <a:buClr>
                <a:srgbClr val="99CCFF"/>
              </a:buClr>
              <a:buFont typeface="Wingdings" pitchFamily="2" charset="2"/>
              <a:buChar char="Ø"/>
            </a:pPr>
            <a:r>
              <a:rPr lang="en-US" sz="2000" smtClean="0">
                <a:cs typeface="Times New Roman" pitchFamily="18" charset="0"/>
              </a:rPr>
              <a:t>S5.	</a:t>
            </a:r>
            <a:r>
              <a:rPr lang="en-US" sz="2000" b="1" smtClean="0">
                <a:cs typeface="Times New Roman" pitchFamily="18" charset="0"/>
              </a:rPr>
              <a:t>Using a clustering index </a:t>
            </a:r>
            <a:r>
              <a:rPr lang="en-US" sz="2000" smtClean="0">
                <a:cs typeface="Times New Roman" pitchFamily="18" charset="0"/>
              </a:rPr>
              <a:t>to retrieve multiple records: If the selection condition involves an equality comparison on a non-key attribute with a clustering index, use the clustering index to retrieve all the records satisfying the selection condition.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2">
                                            <p:txEl>
                                              <p:pRg st="2" end="2"/>
                                            </p:txEl>
                                          </p:spTgt>
                                        </p:tgtEl>
                                        <p:attrNameLst>
                                          <p:attrName>style.visibility</p:attrName>
                                        </p:attrNameLst>
                                      </p:cBhvr>
                                      <p:to>
                                        <p:strVal val="visible"/>
                                      </p:to>
                                    </p:set>
                                    <p:anim calcmode="lin" valueType="num">
                                      <p:cBhvr additive="base">
                                        <p:cTn id="7" dur="500" fill="hold"/>
                                        <p:tgtEl>
                                          <p:spTgt spid="3277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2">
                                            <p:txEl>
                                              <p:pRg st="3" end="3"/>
                                            </p:txEl>
                                          </p:spTgt>
                                        </p:tgtEl>
                                        <p:attrNameLst>
                                          <p:attrName>style.visibility</p:attrName>
                                        </p:attrNameLst>
                                      </p:cBhvr>
                                      <p:to>
                                        <p:strVal val="visible"/>
                                      </p:to>
                                    </p:set>
                                    <p:anim calcmode="lin" valueType="num">
                                      <p:cBhvr additive="base">
                                        <p:cTn id="13" dur="500" fill="hold"/>
                                        <p:tgtEl>
                                          <p:spTgt spid="3277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469900" y="177800"/>
            <a:ext cx="8305800" cy="1143000"/>
          </a:xfrm>
        </p:spPr>
        <p:txBody>
          <a:bodyPr/>
          <a:lstStyle/>
          <a:p>
            <a:pPr eaLnBrk="1" hangingPunct="1"/>
            <a:r>
              <a:rPr lang="en-US" sz="2800" smtClean="0">
                <a:cs typeface="Times New Roman" pitchFamily="18" charset="0"/>
              </a:rPr>
              <a:t>Algorithms for SELECT and JOIN Operations</a:t>
            </a:r>
          </a:p>
        </p:txBody>
      </p:sp>
      <p:sp>
        <p:nvSpPr>
          <p:cNvPr id="34820" name="Rectangle 3"/>
          <p:cNvSpPr>
            <a:spLocks noGrp="1" noChangeArrowheads="1"/>
          </p:cNvSpPr>
          <p:nvPr>
            <p:ph type="body" idx="1"/>
          </p:nvPr>
        </p:nvSpPr>
        <p:spPr>
          <a:xfrm>
            <a:off x="685800" y="1320800"/>
            <a:ext cx="8089900" cy="4775200"/>
          </a:xfrm>
        </p:spPr>
        <p:txBody>
          <a:bodyPr/>
          <a:lstStyle/>
          <a:p>
            <a:pPr eaLnBrk="1" hangingPunct="1">
              <a:lnSpc>
                <a:spcPct val="90000"/>
              </a:lnSpc>
              <a:buFont typeface="Wingdings" pitchFamily="2" charset="2"/>
              <a:buNone/>
            </a:pPr>
            <a:r>
              <a:rPr lang="en-US" sz="2800" b="1" smtClean="0"/>
              <a:t>Implementing the SELECT Operation (cont.):</a:t>
            </a:r>
          </a:p>
          <a:p>
            <a:pPr eaLnBrk="1" hangingPunct="1">
              <a:lnSpc>
                <a:spcPct val="90000"/>
              </a:lnSpc>
              <a:buFont typeface="Wingdings" pitchFamily="2" charset="2"/>
              <a:buNone/>
            </a:pPr>
            <a:r>
              <a:rPr lang="en-US" sz="2400" smtClean="0"/>
              <a:t>Search Methods for Complex Selection:</a:t>
            </a:r>
          </a:p>
          <a:p>
            <a:pPr algn="just" eaLnBrk="1" hangingPunct="1">
              <a:lnSpc>
                <a:spcPct val="90000"/>
              </a:lnSpc>
              <a:buClr>
                <a:srgbClr val="99CCFF"/>
              </a:buClr>
              <a:buFont typeface="Wingdings" pitchFamily="2" charset="2"/>
              <a:buChar char="Ø"/>
            </a:pPr>
            <a:r>
              <a:rPr lang="en-US" sz="2400" smtClean="0">
                <a:cs typeface="Times New Roman" pitchFamily="18" charset="0"/>
              </a:rPr>
              <a:t>S7.	</a:t>
            </a:r>
            <a:r>
              <a:rPr lang="en-US" sz="2400" b="1" smtClean="0">
                <a:cs typeface="Times New Roman" pitchFamily="18" charset="0"/>
              </a:rPr>
              <a:t>Conjunctive selection</a:t>
            </a:r>
            <a:r>
              <a:rPr lang="en-US" sz="2400" smtClean="0">
                <a:cs typeface="Times New Roman" pitchFamily="18" charset="0"/>
              </a:rPr>
              <a:t>: If an attribute involved in any single </a:t>
            </a:r>
            <a:r>
              <a:rPr lang="en-US" sz="2400" i="1" smtClean="0">
                <a:cs typeface="Times New Roman" pitchFamily="18" charset="0"/>
              </a:rPr>
              <a:t>simple condition</a:t>
            </a:r>
            <a:r>
              <a:rPr lang="en-US" sz="2400" smtClean="0">
                <a:cs typeface="Times New Roman" pitchFamily="18" charset="0"/>
              </a:rPr>
              <a:t> in the conjunctive condition has an access path that permits the use of one of the methods S2 to S6, use that condition to retrieve the records and then check whether each retrieved record satisfies the remaining simple conditions in the conjunctive condition.</a:t>
            </a:r>
          </a:p>
          <a:p>
            <a:pPr algn="just" eaLnBrk="1" hangingPunct="1">
              <a:lnSpc>
                <a:spcPct val="90000"/>
              </a:lnSpc>
              <a:buClr>
                <a:srgbClr val="99CCFF"/>
              </a:buClr>
              <a:buFont typeface="Wingdings" pitchFamily="2" charset="2"/>
              <a:buChar char="Ø"/>
            </a:pPr>
            <a:r>
              <a:rPr lang="en-US" sz="2400" smtClean="0">
                <a:cs typeface="Times New Roman" pitchFamily="18" charset="0"/>
              </a:rPr>
              <a:t>S8.	</a:t>
            </a:r>
            <a:r>
              <a:rPr lang="en-US" sz="2400" b="1" smtClean="0">
                <a:cs typeface="Times New Roman" pitchFamily="18" charset="0"/>
              </a:rPr>
              <a:t>Conjunctive selection using a composite index</a:t>
            </a:r>
            <a:r>
              <a:rPr lang="en-US" sz="2400" smtClean="0">
                <a:cs typeface="Times New Roman" pitchFamily="18" charset="0"/>
              </a:rPr>
              <a:t>: If two or more attributes are involved in equality conditions in the conjunctive condition and a composite index (or hash structure) exists on the combined field, we can use the index directly.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4820">
                                            <p:txEl>
                                              <p:pRg st="2" end="2"/>
                                            </p:txEl>
                                          </p:spTgt>
                                        </p:tgtEl>
                                        <p:attrNameLst>
                                          <p:attrName>style.visibility</p:attrName>
                                        </p:attrNameLst>
                                      </p:cBhvr>
                                      <p:to>
                                        <p:strVal val="visible"/>
                                      </p:to>
                                    </p:set>
                                    <p:anim calcmode="lin" valueType="num">
                                      <p:cBhvr additive="base">
                                        <p:cTn id="7" dur="500" fill="hold"/>
                                        <p:tgtEl>
                                          <p:spTgt spid="3482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820">
                                            <p:txEl>
                                              <p:pRg st="3" end="3"/>
                                            </p:txEl>
                                          </p:spTgt>
                                        </p:tgtEl>
                                        <p:attrNameLst>
                                          <p:attrName>style.visibility</p:attrName>
                                        </p:attrNameLst>
                                      </p:cBhvr>
                                      <p:to>
                                        <p:strVal val="visible"/>
                                      </p:to>
                                    </p:set>
                                    <p:anim calcmode="lin" valueType="num">
                                      <p:cBhvr additive="base">
                                        <p:cTn id="13" dur="500" fill="hold"/>
                                        <p:tgtEl>
                                          <p:spTgt spid="3482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2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685800" y="177800"/>
            <a:ext cx="8089900" cy="1143000"/>
          </a:xfrm>
        </p:spPr>
        <p:txBody>
          <a:bodyPr/>
          <a:lstStyle/>
          <a:p>
            <a:pPr eaLnBrk="1" hangingPunct="1"/>
            <a:r>
              <a:rPr lang="en-US" sz="2800" smtClean="0">
                <a:cs typeface="Times New Roman" pitchFamily="18" charset="0"/>
              </a:rPr>
              <a:t>Algorithms for SELECT and JOIN Operations</a:t>
            </a:r>
          </a:p>
        </p:txBody>
      </p:sp>
      <p:sp>
        <p:nvSpPr>
          <p:cNvPr id="35844" name="Rectangle 3"/>
          <p:cNvSpPr>
            <a:spLocks noGrp="1" noChangeArrowheads="1"/>
          </p:cNvSpPr>
          <p:nvPr>
            <p:ph type="body" idx="1"/>
          </p:nvPr>
        </p:nvSpPr>
        <p:spPr>
          <a:xfrm>
            <a:off x="685800" y="1320800"/>
            <a:ext cx="8089900" cy="4775200"/>
          </a:xfrm>
        </p:spPr>
        <p:txBody>
          <a:bodyPr/>
          <a:lstStyle/>
          <a:p>
            <a:pPr eaLnBrk="1" hangingPunct="1">
              <a:lnSpc>
                <a:spcPct val="90000"/>
              </a:lnSpc>
              <a:buFont typeface="Wingdings" pitchFamily="2" charset="2"/>
              <a:buNone/>
            </a:pPr>
            <a:r>
              <a:rPr lang="en-US" sz="2800" b="1" smtClean="0"/>
              <a:t>Implementing the SELECT Operation (cont.):</a:t>
            </a:r>
          </a:p>
          <a:p>
            <a:pPr eaLnBrk="1" hangingPunct="1">
              <a:lnSpc>
                <a:spcPct val="90000"/>
              </a:lnSpc>
              <a:buFont typeface="Wingdings" pitchFamily="2" charset="2"/>
              <a:buNone/>
            </a:pPr>
            <a:r>
              <a:rPr lang="en-US" sz="2400" smtClean="0"/>
              <a:t>Search Methods for Complex Selection:</a:t>
            </a:r>
          </a:p>
          <a:p>
            <a:pPr algn="just" eaLnBrk="1" hangingPunct="1">
              <a:lnSpc>
                <a:spcPct val="90000"/>
              </a:lnSpc>
              <a:buClr>
                <a:srgbClr val="99CCFF"/>
              </a:buClr>
              <a:buFont typeface="Wingdings" pitchFamily="2" charset="2"/>
              <a:buChar char="Ø"/>
            </a:pPr>
            <a:r>
              <a:rPr lang="en-US" sz="2000" smtClean="0">
                <a:cs typeface="Times New Roman" pitchFamily="18" charset="0"/>
              </a:rPr>
              <a:t>S9.	</a:t>
            </a:r>
            <a:r>
              <a:rPr lang="en-US" sz="2000" b="1" smtClean="0">
                <a:cs typeface="Times New Roman" pitchFamily="18" charset="0"/>
              </a:rPr>
              <a:t>Conjunctive selection by intersection of record pointers</a:t>
            </a:r>
            <a:r>
              <a:rPr lang="en-US" sz="2000" smtClean="0">
                <a:cs typeface="Times New Roman" pitchFamily="18" charset="0"/>
              </a:rPr>
              <a:t>: This method is possible if secondary indexes are available on all (or some of) the fields involved in equality comparison conditions in the conjunctive condition and if the indexes include record pointers (rather than block pointers). Each index can be used to retrieve the </a:t>
            </a:r>
            <a:r>
              <a:rPr lang="en-US" sz="2000" i="1" smtClean="0">
                <a:cs typeface="Times New Roman" pitchFamily="18" charset="0"/>
              </a:rPr>
              <a:t>record pointers</a:t>
            </a:r>
            <a:r>
              <a:rPr lang="en-US" sz="2000" smtClean="0">
                <a:cs typeface="Times New Roman" pitchFamily="18" charset="0"/>
              </a:rPr>
              <a:t> that satisfy the individual condition. The </a:t>
            </a:r>
            <a:r>
              <a:rPr lang="en-US" sz="2000" i="1" smtClean="0">
                <a:cs typeface="Times New Roman" pitchFamily="18" charset="0"/>
              </a:rPr>
              <a:t>intersection</a:t>
            </a:r>
            <a:r>
              <a:rPr lang="en-US" sz="2000" smtClean="0">
                <a:cs typeface="Times New Roman" pitchFamily="18" charset="0"/>
              </a:rPr>
              <a:t> of these sets of record pointers gives the record pointers that satisfy the conjunctive condition, which are then used to retrieve those records directly. If only some of the conditions have secondary indexes, each retrieved record is further tested to determine whether it satisfies the remaining conditions.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4">
                                            <p:txEl>
                                              <p:pRg st="2" end="2"/>
                                            </p:txEl>
                                          </p:spTgt>
                                        </p:tgtEl>
                                        <p:attrNameLst>
                                          <p:attrName>style.visibility</p:attrName>
                                        </p:attrNameLst>
                                      </p:cBhvr>
                                      <p:to>
                                        <p:strVal val="visible"/>
                                      </p:to>
                                    </p:set>
                                    <p:anim calcmode="lin" valueType="num">
                                      <p:cBhvr additive="base">
                                        <p:cTn id="7" dur="500" fill="hold"/>
                                        <p:tgtEl>
                                          <p:spTgt spid="3584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215900" y="177800"/>
            <a:ext cx="8928100" cy="1143000"/>
          </a:xfrm>
        </p:spPr>
        <p:txBody>
          <a:bodyPr/>
          <a:lstStyle/>
          <a:p>
            <a:pPr eaLnBrk="1" hangingPunct="1"/>
            <a:r>
              <a:rPr lang="en-US" sz="3200" smtClean="0">
                <a:cs typeface="Times New Roman" pitchFamily="18" charset="0"/>
              </a:rPr>
              <a:t>Algorithms for SELECT and JOIN Operations (7)</a:t>
            </a:r>
          </a:p>
        </p:txBody>
      </p:sp>
      <p:sp>
        <p:nvSpPr>
          <p:cNvPr id="36868" name="Rectangle 3"/>
          <p:cNvSpPr>
            <a:spLocks noGrp="1" noChangeArrowheads="1"/>
          </p:cNvSpPr>
          <p:nvPr>
            <p:ph type="body" idx="1"/>
          </p:nvPr>
        </p:nvSpPr>
        <p:spPr>
          <a:xfrm>
            <a:off x="685800" y="1320800"/>
            <a:ext cx="8089900" cy="4978400"/>
          </a:xfrm>
        </p:spPr>
        <p:txBody>
          <a:bodyPr/>
          <a:lstStyle/>
          <a:p>
            <a:pPr eaLnBrk="1" hangingPunct="1">
              <a:lnSpc>
                <a:spcPct val="90000"/>
              </a:lnSpc>
              <a:buFont typeface="Wingdings" pitchFamily="2" charset="2"/>
              <a:buNone/>
            </a:pPr>
            <a:r>
              <a:rPr lang="en-US" sz="2800" b="1" smtClean="0"/>
              <a:t>Implementing the SELECT Operation (cont.):</a:t>
            </a:r>
          </a:p>
          <a:p>
            <a:pPr algn="just" eaLnBrk="1" hangingPunct="1">
              <a:lnSpc>
                <a:spcPct val="90000"/>
              </a:lnSpc>
              <a:buClr>
                <a:srgbClr val="99CCFF"/>
              </a:buClr>
              <a:buFont typeface="Wingdings" pitchFamily="2" charset="2"/>
              <a:buChar char="Ø"/>
            </a:pPr>
            <a:r>
              <a:rPr lang="en-US" sz="2400" smtClean="0">
                <a:cs typeface="Times New Roman" pitchFamily="18" charset="0"/>
              </a:rPr>
              <a:t>Whenever a </a:t>
            </a:r>
            <a:r>
              <a:rPr lang="en-US" sz="2400" b="1" smtClean="0">
                <a:cs typeface="Times New Roman" pitchFamily="18" charset="0"/>
              </a:rPr>
              <a:t>single condition</a:t>
            </a:r>
            <a:r>
              <a:rPr lang="en-US" sz="2400" smtClean="0">
                <a:cs typeface="Times New Roman" pitchFamily="18" charset="0"/>
              </a:rPr>
              <a:t> specifies the selection, we can only check whether an access path exists on the attribute involved in that condition. If an access path exists, the method corresponding to that access path is used; otherwise, the “brute force” linear search approach of method S1 is used.</a:t>
            </a:r>
            <a:r>
              <a:rPr lang="en-US" sz="2800" smtClean="0">
                <a:latin typeface="New York" charset="0"/>
                <a:cs typeface="Times New Roman" pitchFamily="18" charset="0"/>
              </a:rPr>
              <a:t> </a:t>
            </a:r>
            <a:r>
              <a:rPr lang="en-US" sz="2400" smtClean="0">
                <a:latin typeface="New York" charset="0"/>
                <a:cs typeface="Times New Roman" pitchFamily="18" charset="0"/>
              </a:rPr>
              <a:t>(See OP1, OP2 and OP3)</a:t>
            </a:r>
          </a:p>
          <a:p>
            <a:pPr algn="just" eaLnBrk="1" hangingPunct="1">
              <a:lnSpc>
                <a:spcPct val="90000"/>
              </a:lnSpc>
              <a:buClr>
                <a:srgbClr val="99CCFF"/>
              </a:buClr>
              <a:buFont typeface="Wingdings" pitchFamily="2" charset="2"/>
              <a:buChar char="Ø"/>
            </a:pPr>
            <a:r>
              <a:rPr lang="en-US" sz="2400" smtClean="0">
                <a:latin typeface="New York" charset="0"/>
                <a:cs typeface="Times New Roman" pitchFamily="18" charset="0"/>
              </a:rPr>
              <a:t>For </a:t>
            </a:r>
            <a:r>
              <a:rPr lang="en-US" sz="2400" b="1" smtClean="0">
                <a:latin typeface="New York" charset="0"/>
                <a:cs typeface="Times New Roman" pitchFamily="18" charset="0"/>
              </a:rPr>
              <a:t>conjunctive selection conditions</a:t>
            </a:r>
            <a:r>
              <a:rPr lang="en-US" sz="2400" smtClean="0">
                <a:latin typeface="New York" charset="0"/>
                <a:cs typeface="Times New Roman" pitchFamily="18" charset="0"/>
              </a:rPr>
              <a:t>, whenever </a:t>
            </a:r>
            <a:r>
              <a:rPr lang="en-US" sz="2400" i="1" smtClean="0">
                <a:latin typeface="New York" charset="0"/>
                <a:cs typeface="Times New Roman" pitchFamily="18" charset="0"/>
              </a:rPr>
              <a:t>more than one</a:t>
            </a:r>
            <a:r>
              <a:rPr lang="en-US" sz="2400" smtClean="0">
                <a:latin typeface="New York" charset="0"/>
                <a:cs typeface="Times New Roman" pitchFamily="18" charset="0"/>
              </a:rPr>
              <a:t> of the attributes involved in the conditions have an access path, query optimization should be done to choose the access path that </a:t>
            </a:r>
            <a:r>
              <a:rPr lang="en-US" sz="2400" i="1" smtClean="0">
                <a:latin typeface="New York" charset="0"/>
                <a:cs typeface="Times New Roman" pitchFamily="18" charset="0"/>
              </a:rPr>
              <a:t>retrieves the fewest records</a:t>
            </a:r>
            <a:r>
              <a:rPr lang="en-US" sz="2400" smtClean="0">
                <a:latin typeface="New York" charset="0"/>
                <a:cs typeface="Times New Roman" pitchFamily="18" charset="0"/>
              </a:rPr>
              <a:t> in the most efficient way . </a:t>
            </a:r>
          </a:p>
          <a:p>
            <a:pPr algn="just" eaLnBrk="1" hangingPunct="1">
              <a:lnSpc>
                <a:spcPct val="90000"/>
              </a:lnSpc>
              <a:buClr>
                <a:srgbClr val="99CCFF"/>
              </a:buClr>
              <a:buFont typeface="Wingdings" pitchFamily="2" charset="2"/>
              <a:buChar char="Ø"/>
            </a:pPr>
            <a:r>
              <a:rPr lang="en-US" sz="2400" smtClean="0">
                <a:latin typeface="New York" charset="0"/>
                <a:cs typeface="Times New Roman" pitchFamily="18" charset="0"/>
              </a:rPr>
              <a:t>D</a:t>
            </a:r>
            <a:r>
              <a:rPr lang="en-US" sz="2400" b="1" smtClean="0">
                <a:latin typeface="New York" charset="0"/>
                <a:cs typeface="Times New Roman" pitchFamily="18" charset="0"/>
              </a:rPr>
              <a:t>isjunctive selection conditions </a:t>
            </a:r>
            <a:r>
              <a:rPr lang="en-US" sz="2400" smtClean="0">
                <a:latin typeface="New York"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6868">
                                            <p:txEl>
                                              <p:pRg st="1" end="1"/>
                                            </p:txEl>
                                          </p:spTgt>
                                        </p:tgtEl>
                                        <p:attrNameLst>
                                          <p:attrName>style.visibility</p:attrName>
                                        </p:attrNameLst>
                                      </p:cBhvr>
                                      <p:to>
                                        <p:strVal val="visible"/>
                                      </p:to>
                                    </p:set>
                                    <p:anim calcmode="lin" valueType="num">
                                      <p:cBhvr additive="base">
                                        <p:cTn id="7" dur="500" fill="hold"/>
                                        <p:tgtEl>
                                          <p:spTgt spid="3686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6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6868">
                                            <p:txEl>
                                              <p:pRg st="2" end="2"/>
                                            </p:txEl>
                                          </p:spTgt>
                                        </p:tgtEl>
                                        <p:attrNameLst>
                                          <p:attrName>style.visibility</p:attrName>
                                        </p:attrNameLst>
                                      </p:cBhvr>
                                      <p:to>
                                        <p:strVal val="visible"/>
                                      </p:to>
                                    </p:set>
                                    <p:anim calcmode="lin" valueType="num">
                                      <p:cBhvr additive="base">
                                        <p:cTn id="13" dur="500" fill="hold"/>
                                        <p:tgtEl>
                                          <p:spTgt spid="3686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868">
                                            <p:txEl>
                                              <p:pRg st="3" end="3"/>
                                            </p:txEl>
                                          </p:spTgt>
                                        </p:tgtEl>
                                        <p:attrNameLst>
                                          <p:attrName>style.visibility</p:attrName>
                                        </p:attrNameLst>
                                      </p:cBhvr>
                                      <p:to>
                                        <p:strVal val="visible"/>
                                      </p:to>
                                    </p:set>
                                    <p:anim calcmode="lin" valueType="num">
                                      <p:cBhvr additive="base">
                                        <p:cTn id="19" dur="500" fill="hold"/>
                                        <p:tgtEl>
                                          <p:spTgt spid="36868">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7"/>
          <p:cNvSpPr>
            <a:spLocks noChangeArrowheads="1"/>
          </p:cNvSpPr>
          <p:nvPr/>
        </p:nvSpPr>
        <p:spPr bwMode="auto">
          <a:xfrm>
            <a:off x="0" y="0"/>
            <a:ext cx="9144000" cy="7170738"/>
          </a:xfrm>
          <a:prstGeom prst="rect">
            <a:avLst/>
          </a:prstGeom>
          <a:solidFill>
            <a:schemeClr val="tx1"/>
          </a:solidFill>
          <a:ln w="9525">
            <a:solidFill>
              <a:schemeClr val="tx1"/>
            </a:solidFill>
            <a:miter lim="800000"/>
            <a:headEnd/>
            <a:tailEnd/>
          </a:ln>
        </p:spPr>
        <p:txBody>
          <a:bodyPr wrap="none" anchor="ctr"/>
          <a:lstStyle/>
          <a:p>
            <a:endParaRPr lang="en-US"/>
          </a:p>
        </p:txBody>
      </p:sp>
      <p:sp>
        <p:nvSpPr>
          <p:cNvPr id="14339" name="Rectangle 2"/>
          <p:cNvSpPr>
            <a:spLocks noGrp="1" noChangeArrowheads="1"/>
          </p:cNvSpPr>
          <p:nvPr>
            <p:ph type="ctrTitle"/>
          </p:nvPr>
        </p:nvSpPr>
        <p:spPr>
          <a:xfrm>
            <a:off x="560388" y="957263"/>
            <a:ext cx="7772400" cy="3213100"/>
          </a:xfrm>
        </p:spPr>
        <p:txBody>
          <a:bodyPr/>
          <a:lstStyle/>
          <a:p>
            <a:pPr eaLnBrk="1" hangingPunct="1"/>
            <a:r>
              <a:rPr lang="en-US" sz="3200" b="1" smtClean="0"/>
              <a:t/>
            </a:r>
            <a:br>
              <a:rPr lang="en-US" sz="3200" b="1" smtClean="0"/>
            </a:br>
            <a:r>
              <a:rPr lang="en-US" sz="3200" b="1" smtClean="0"/>
              <a:t/>
            </a:r>
            <a:br>
              <a:rPr lang="en-US" sz="3200" b="1" smtClean="0"/>
            </a:br>
            <a:r>
              <a:rPr lang="en-US" b="1" smtClean="0">
                <a:cs typeface="Times New Roman" pitchFamily="18" charset="0"/>
              </a:rPr>
              <a:t>Algorithms for Query Processing and Optimization</a:t>
            </a:r>
            <a:endParaRPr lang="en-US" b="1"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215900" y="177800"/>
            <a:ext cx="8928100" cy="1143000"/>
          </a:xfrm>
        </p:spPr>
        <p:txBody>
          <a:bodyPr/>
          <a:lstStyle/>
          <a:p>
            <a:pPr eaLnBrk="1" hangingPunct="1"/>
            <a:r>
              <a:rPr lang="en-US" sz="3200" smtClean="0">
                <a:cs typeface="Times New Roman" pitchFamily="18" charset="0"/>
              </a:rPr>
              <a:t>Algorithms for SELECT and JOIN Operations</a:t>
            </a:r>
          </a:p>
        </p:txBody>
      </p:sp>
      <p:sp>
        <p:nvSpPr>
          <p:cNvPr id="37892" name="Rectangle 3"/>
          <p:cNvSpPr>
            <a:spLocks noGrp="1" noChangeArrowheads="1"/>
          </p:cNvSpPr>
          <p:nvPr>
            <p:ph type="body" idx="1"/>
          </p:nvPr>
        </p:nvSpPr>
        <p:spPr>
          <a:xfrm>
            <a:off x="685800" y="1320800"/>
            <a:ext cx="8089900" cy="4978400"/>
          </a:xfrm>
        </p:spPr>
        <p:txBody>
          <a:bodyPr/>
          <a:lstStyle/>
          <a:p>
            <a:pPr eaLnBrk="1" hangingPunct="1">
              <a:buFont typeface="Wingdings" pitchFamily="2" charset="2"/>
              <a:buNone/>
            </a:pPr>
            <a:r>
              <a:rPr lang="en-US" sz="2800" b="1" smtClean="0"/>
              <a:t>Implementing the JOIN Operation:</a:t>
            </a:r>
          </a:p>
          <a:p>
            <a:pPr eaLnBrk="1" hangingPunct="1">
              <a:buClr>
                <a:srgbClr val="99CCFF"/>
              </a:buClr>
              <a:buFont typeface="Wingdings" pitchFamily="2" charset="2"/>
              <a:buChar char="Ø"/>
            </a:pPr>
            <a:r>
              <a:rPr lang="en-US" sz="2800" smtClean="0">
                <a:cs typeface="Times New Roman" pitchFamily="18" charset="0"/>
              </a:rPr>
              <a:t>Join (EQUIJOIN, NATURAL JOIN)</a:t>
            </a:r>
          </a:p>
          <a:p>
            <a:pPr lvl="1" eaLnBrk="1" hangingPunct="1">
              <a:buClr>
                <a:srgbClr val="99CCFF"/>
              </a:buClr>
              <a:buFontTx/>
              <a:buChar char="•"/>
            </a:pPr>
            <a:r>
              <a:rPr lang="en-US" sz="2400" smtClean="0">
                <a:cs typeface="Times New Roman" pitchFamily="18" charset="0"/>
              </a:rPr>
              <a:t>two–way join: a join on two files</a:t>
            </a:r>
          </a:p>
          <a:p>
            <a:pPr lvl="1" eaLnBrk="1" hangingPunct="1">
              <a:buClr>
                <a:srgbClr val="99CCFF"/>
              </a:buClr>
              <a:buFontTx/>
              <a:buChar char="•"/>
            </a:pPr>
            <a:r>
              <a:rPr lang="en-US" sz="2400" smtClean="0">
                <a:cs typeface="Times New Roman" pitchFamily="18" charset="0"/>
              </a:rPr>
              <a:t>e.g.	 R    </a:t>
            </a:r>
            <a:r>
              <a:rPr lang="en-US" sz="2400" baseline="-25000" smtClean="0">
                <a:cs typeface="Times New Roman" pitchFamily="18" charset="0"/>
              </a:rPr>
              <a:t>A=B</a:t>
            </a:r>
            <a:r>
              <a:rPr lang="en-US" sz="2400" smtClean="0">
                <a:cs typeface="Times New Roman" pitchFamily="18" charset="0"/>
              </a:rPr>
              <a:t> S </a:t>
            </a:r>
          </a:p>
          <a:p>
            <a:pPr eaLnBrk="1" hangingPunct="1">
              <a:buClr>
                <a:srgbClr val="99CCFF"/>
              </a:buClr>
              <a:buFont typeface="Wingdings" pitchFamily="2" charset="2"/>
              <a:buChar char="Ø"/>
            </a:pPr>
            <a:r>
              <a:rPr lang="en-US" sz="2400" smtClean="0">
                <a:cs typeface="Times New Roman" pitchFamily="18" charset="0"/>
              </a:rPr>
              <a:t>Examples</a:t>
            </a:r>
          </a:p>
          <a:p>
            <a:pPr lvl="1" eaLnBrk="1" hangingPunct="1">
              <a:buClr>
                <a:srgbClr val="99CCFF"/>
              </a:buClr>
              <a:buFontTx/>
              <a:buChar char="•"/>
            </a:pPr>
            <a:r>
              <a:rPr lang="en-US" sz="2000" smtClean="0">
                <a:cs typeface="Times New Roman" pitchFamily="18" charset="0"/>
              </a:rPr>
              <a:t>(OP6): EMPLOYEE    </a:t>
            </a:r>
            <a:r>
              <a:rPr lang="en-US" sz="2000" baseline="-25000" smtClean="0">
                <a:cs typeface="Times New Roman" pitchFamily="18" charset="0"/>
              </a:rPr>
              <a:t>DNO=DNUMBER</a:t>
            </a:r>
            <a:r>
              <a:rPr lang="en-US" sz="2000" smtClean="0">
                <a:cs typeface="Times New Roman" pitchFamily="18" charset="0"/>
              </a:rPr>
              <a:t> DEPARTMENT</a:t>
            </a:r>
          </a:p>
          <a:p>
            <a:pPr lvl="1" eaLnBrk="1" hangingPunct="1">
              <a:buClr>
                <a:srgbClr val="99CCFF"/>
              </a:buClr>
              <a:buFontTx/>
              <a:buChar char="•"/>
            </a:pPr>
            <a:r>
              <a:rPr lang="en-US" sz="2000" smtClean="0">
                <a:cs typeface="Times New Roman" pitchFamily="18" charset="0"/>
              </a:rPr>
              <a:t>(OP7): DEPARTMENT     </a:t>
            </a:r>
            <a:r>
              <a:rPr lang="en-US" sz="2000" baseline="-25000" smtClean="0">
                <a:cs typeface="Times New Roman" pitchFamily="18" charset="0"/>
              </a:rPr>
              <a:t>MGRSSN=SSN</a:t>
            </a:r>
            <a:r>
              <a:rPr lang="en-US" sz="2000" smtClean="0">
                <a:cs typeface="Times New Roman" pitchFamily="18" charset="0"/>
              </a:rPr>
              <a:t> EMPLOYEE </a:t>
            </a:r>
          </a:p>
        </p:txBody>
      </p:sp>
      <p:grpSp>
        <p:nvGrpSpPr>
          <p:cNvPr id="31749" name="Group 4"/>
          <p:cNvGrpSpPr>
            <a:grpSpLocks/>
          </p:cNvGrpSpPr>
          <p:nvPr/>
        </p:nvGrpSpPr>
        <p:grpSpPr bwMode="auto">
          <a:xfrm>
            <a:off x="2927350" y="2916238"/>
            <a:ext cx="219075" cy="174625"/>
            <a:chOff x="377" y="2904"/>
            <a:chExt cx="154" cy="110"/>
          </a:xfrm>
        </p:grpSpPr>
        <p:sp>
          <p:nvSpPr>
            <p:cNvPr id="31760" name="Line 5"/>
            <p:cNvSpPr>
              <a:spLocks noChangeShapeType="1"/>
            </p:cNvSpPr>
            <p:nvPr/>
          </p:nvSpPr>
          <p:spPr bwMode="auto">
            <a:xfrm>
              <a:off x="381" y="2904"/>
              <a:ext cx="0" cy="110"/>
            </a:xfrm>
            <a:prstGeom prst="line">
              <a:avLst/>
            </a:prstGeom>
            <a:noFill/>
            <a:ln w="15875">
              <a:solidFill>
                <a:schemeClr val="bg2"/>
              </a:solidFill>
              <a:round/>
              <a:headEnd/>
              <a:tailEnd/>
            </a:ln>
          </p:spPr>
          <p:txBody>
            <a:bodyPr wrap="none" anchor="ctr"/>
            <a:lstStyle/>
            <a:p>
              <a:endParaRPr lang="en-US"/>
            </a:p>
          </p:txBody>
        </p:sp>
        <p:sp>
          <p:nvSpPr>
            <p:cNvPr id="31761" name="Line 6"/>
            <p:cNvSpPr>
              <a:spLocks noChangeShapeType="1"/>
            </p:cNvSpPr>
            <p:nvPr/>
          </p:nvSpPr>
          <p:spPr bwMode="auto">
            <a:xfrm>
              <a:off x="527" y="2904"/>
              <a:ext cx="0" cy="110"/>
            </a:xfrm>
            <a:prstGeom prst="line">
              <a:avLst/>
            </a:prstGeom>
            <a:noFill/>
            <a:ln w="15875">
              <a:solidFill>
                <a:schemeClr val="bg2"/>
              </a:solidFill>
              <a:round/>
              <a:headEnd/>
              <a:tailEnd/>
            </a:ln>
          </p:spPr>
          <p:txBody>
            <a:bodyPr wrap="none" anchor="ctr"/>
            <a:lstStyle/>
            <a:p>
              <a:endParaRPr lang="en-US"/>
            </a:p>
          </p:txBody>
        </p:sp>
        <p:sp>
          <p:nvSpPr>
            <p:cNvPr id="31762" name="Line 7"/>
            <p:cNvSpPr>
              <a:spLocks noChangeShapeType="1"/>
            </p:cNvSpPr>
            <p:nvPr/>
          </p:nvSpPr>
          <p:spPr bwMode="auto">
            <a:xfrm>
              <a:off x="385" y="2904"/>
              <a:ext cx="138" cy="110"/>
            </a:xfrm>
            <a:prstGeom prst="line">
              <a:avLst/>
            </a:prstGeom>
            <a:noFill/>
            <a:ln w="15875">
              <a:solidFill>
                <a:schemeClr val="bg2"/>
              </a:solidFill>
              <a:round/>
              <a:headEnd/>
              <a:tailEnd/>
            </a:ln>
          </p:spPr>
          <p:txBody>
            <a:bodyPr wrap="none" anchor="ctr"/>
            <a:lstStyle/>
            <a:p>
              <a:endParaRPr lang="en-US"/>
            </a:p>
          </p:txBody>
        </p:sp>
        <p:sp>
          <p:nvSpPr>
            <p:cNvPr id="31763" name="Line 8"/>
            <p:cNvSpPr>
              <a:spLocks noChangeShapeType="1"/>
            </p:cNvSpPr>
            <p:nvPr/>
          </p:nvSpPr>
          <p:spPr bwMode="auto">
            <a:xfrm flipH="1">
              <a:off x="377" y="2904"/>
              <a:ext cx="154" cy="110"/>
            </a:xfrm>
            <a:prstGeom prst="line">
              <a:avLst/>
            </a:prstGeom>
            <a:noFill/>
            <a:ln w="15875">
              <a:solidFill>
                <a:schemeClr val="bg2"/>
              </a:solidFill>
              <a:round/>
              <a:headEnd/>
              <a:tailEnd/>
            </a:ln>
          </p:spPr>
          <p:txBody>
            <a:bodyPr wrap="none" anchor="ctr"/>
            <a:lstStyle/>
            <a:p>
              <a:endParaRPr lang="en-US"/>
            </a:p>
          </p:txBody>
        </p:sp>
      </p:grpSp>
      <p:grpSp>
        <p:nvGrpSpPr>
          <p:cNvPr id="31750" name="Group 9"/>
          <p:cNvGrpSpPr>
            <a:grpSpLocks/>
          </p:cNvGrpSpPr>
          <p:nvPr/>
        </p:nvGrpSpPr>
        <p:grpSpPr bwMode="auto">
          <a:xfrm>
            <a:off x="3665538" y="3654425"/>
            <a:ext cx="219075" cy="174625"/>
            <a:chOff x="377" y="2904"/>
            <a:chExt cx="154" cy="110"/>
          </a:xfrm>
        </p:grpSpPr>
        <p:sp>
          <p:nvSpPr>
            <p:cNvPr id="31756" name="Line 10"/>
            <p:cNvSpPr>
              <a:spLocks noChangeShapeType="1"/>
            </p:cNvSpPr>
            <p:nvPr/>
          </p:nvSpPr>
          <p:spPr bwMode="auto">
            <a:xfrm>
              <a:off x="381" y="2904"/>
              <a:ext cx="0" cy="110"/>
            </a:xfrm>
            <a:prstGeom prst="line">
              <a:avLst/>
            </a:prstGeom>
            <a:noFill/>
            <a:ln w="15875">
              <a:solidFill>
                <a:schemeClr val="bg2"/>
              </a:solidFill>
              <a:round/>
              <a:headEnd/>
              <a:tailEnd/>
            </a:ln>
          </p:spPr>
          <p:txBody>
            <a:bodyPr wrap="none" anchor="ctr"/>
            <a:lstStyle/>
            <a:p>
              <a:endParaRPr lang="en-US"/>
            </a:p>
          </p:txBody>
        </p:sp>
        <p:sp>
          <p:nvSpPr>
            <p:cNvPr id="31757" name="Line 11"/>
            <p:cNvSpPr>
              <a:spLocks noChangeShapeType="1"/>
            </p:cNvSpPr>
            <p:nvPr/>
          </p:nvSpPr>
          <p:spPr bwMode="auto">
            <a:xfrm>
              <a:off x="527" y="2904"/>
              <a:ext cx="0" cy="110"/>
            </a:xfrm>
            <a:prstGeom prst="line">
              <a:avLst/>
            </a:prstGeom>
            <a:noFill/>
            <a:ln w="15875">
              <a:solidFill>
                <a:schemeClr val="bg2"/>
              </a:solidFill>
              <a:round/>
              <a:headEnd/>
              <a:tailEnd/>
            </a:ln>
          </p:spPr>
          <p:txBody>
            <a:bodyPr wrap="none" anchor="ctr"/>
            <a:lstStyle/>
            <a:p>
              <a:endParaRPr lang="en-US"/>
            </a:p>
          </p:txBody>
        </p:sp>
        <p:sp>
          <p:nvSpPr>
            <p:cNvPr id="31758" name="Line 12"/>
            <p:cNvSpPr>
              <a:spLocks noChangeShapeType="1"/>
            </p:cNvSpPr>
            <p:nvPr/>
          </p:nvSpPr>
          <p:spPr bwMode="auto">
            <a:xfrm>
              <a:off x="385" y="2904"/>
              <a:ext cx="138" cy="110"/>
            </a:xfrm>
            <a:prstGeom prst="line">
              <a:avLst/>
            </a:prstGeom>
            <a:noFill/>
            <a:ln w="15875">
              <a:solidFill>
                <a:schemeClr val="bg2"/>
              </a:solidFill>
              <a:round/>
              <a:headEnd/>
              <a:tailEnd/>
            </a:ln>
          </p:spPr>
          <p:txBody>
            <a:bodyPr wrap="none" anchor="ctr"/>
            <a:lstStyle/>
            <a:p>
              <a:endParaRPr lang="en-US"/>
            </a:p>
          </p:txBody>
        </p:sp>
        <p:sp>
          <p:nvSpPr>
            <p:cNvPr id="31759" name="Line 13"/>
            <p:cNvSpPr>
              <a:spLocks noChangeShapeType="1"/>
            </p:cNvSpPr>
            <p:nvPr/>
          </p:nvSpPr>
          <p:spPr bwMode="auto">
            <a:xfrm flipH="1">
              <a:off x="377" y="2904"/>
              <a:ext cx="154" cy="110"/>
            </a:xfrm>
            <a:prstGeom prst="line">
              <a:avLst/>
            </a:prstGeom>
            <a:noFill/>
            <a:ln w="15875">
              <a:solidFill>
                <a:schemeClr val="bg2"/>
              </a:solidFill>
              <a:round/>
              <a:headEnd/>
              <a:tailEnd/>
            </a:ln>
          </p:spPr>
          <p:txBody>
            <a:bodyPr wrap="none" anchor="ctr"/>
            <a:lstStyle/>
            <a:p>
              <a:endParaRPr lang="en-US"/>
            </a:p>
          </p:txBody>
        </p:sp>
      </p:grpSp>
      <p:grpSp>
        <p:nvGrpSpPr>
          <p:cNvPr id="31751" name="Group 14"/>
          <p:cNvGrpSpPr>
            <a:grpSpLocks/>
          </p:cNvGrpSpPr>
          <p:nvPr/>
        </p:nvGrpSpPr>
        <p:grpSpPr bwMode="auto">
          <a:xfrm>
            <a:off x="4011613" y="4178300"/>
            <a:ext cx="219075" cy="174625"/>
            <a:chOff x="377" y="2904"/>
            <a:chExt cx="154" cy="110"/>
          </a:xfrm>
        </p:grpSpPr>
        <p:sp>
          <p:nvSpPr>
            <p:cNvPr id="31752" name="Line 15"/>
            <p:cNvSpPr>
              <a:spLocks noChangeShapeType="1"/>
            </p:cNvSpPr>
            <p:nvPr/>
          </p:nvSpPr>
          <p:spPr bwMode="auto">
            <a:xfrm>
              <a:off x="381" y="2904"/>
              <a:ext cx="0" cy="110"/>
            </a:xfrm>
            <a:prstGeom prst="line">
              <a:avLst/>
            </a:prstGeom>
            <a:noFill/>
            <a:ln w="15875">
              <a:solidFill>
                <a:schemeClr val="bg2"/>
              </a:solidFill>
              <a:round/>
              <a:headEnd/>
              <a:tailEnd/>
            </a:ln>
          </p:spPr>
          <p:txBody>
            <a:bodyPr wrap="none" anchor="ctr"/>
            <a:lstStyle/>
            <a:p>
              <a:endParaRPr lang="en-US"/>
            </a:p>
          </p:txBody>
        </p:sp>
        <p:sp>
          <p:nvSpPr>
            <p:cNvPr id="31753" name="Line 16"/>
            <p:cNvSpPr>
              <a:spLocks noChangeShapeType="1"/>
            </p:cNvSpPr>
            <p:nvPr/>
          </p:nvSpPr>
          <p:spPr bwMode="auto">
            <a:xfrm>
              <a:off x="527" y="2904"/>
              <a:ext cx="0" cy="110"/>
            </a:xfrm>
            <a:prstGeom prst="line">
              <a:avLst/>
            </a:prstGeom>
            <a:noFill/>
            <a:ln w="15875">
              <a:solidFill>
                <a:schemeClr val="bg2"/>
              </a:solidFill>
              <a:round/>
              <a:headEnd/>
              <a:tailEnd/>
            </a:ln>
          </p:spPr>
          <p:txBody>
            <a:bodyPr wrap="none" anchor="ctr"/>
            <a:lstStyle/>
            <a:p>
              <a:endParaRPr lang="en-US"/>
            </a:p>
          </p:txBody>
        </p:sp>
        <p:sp>
          <p:nvSpPr>
            <p:cNvPr id="31754" name="Line 17"/>
            <p:cNvSpPr>
              <a:spLocks noChangeShapeType="1"/>
            </p:cNvSpPr>
            <p:nvPr/>
          </p:nvSpPr>
          <p:spPr bwMode="auto">
            <a:xfrm>
              <a:off x="385" y="2904"/>
              <a:ext cx="138" cy="110"/>
            </a:xfrm>
            <a:prstGeom prst="line">
              <a:avLst/>
            </a:prstGeom>
            <a:noFill/>
            <a:ln w="15875">
              <a:solidFill>
                <a:schemeClr val="bg2"/>
              </a:solidFill>
              <a:round/>
              <a:headEnd/>
              <a:tailEnd/>
            </a:ln>
          </p:spPr>
          <p:txBody>
            <a:bodyPr wrap="none" anchor="ctr"/>
            <a:lstStyle/>
            <a:p>
              <a:endParaRPr lang="en-US"/>
            </a:p>
          </p:txBody>
        </p:sp>
        <p:sp>
          <p:nvSpPr>
            <p:cNvPr id="31755" name="Line 18"/>
            <p:cNvSpPr>
              <a:spLocks noChangeShapeType="1"/>
            </p:cNvSpPr>
            <p:nvPr/>
          </p:nvSpPr>
          <p:spPr bwMode="auto">
            <a:xfrm flipH="1">
              <a:off x="377" y="2904"/>
              <a:ext cx="154" cy="110"/>
            </a:xfrm>
            <a:prstGeom prst="line">
              <a:avLst/>
            </a:prstGeom>
            <a:noFill/>
            <a:ln w="15875">
              <a:solidFill>
                <a:schemeClr val="bg2"/>
              </a:solidFill>
              <a:round/>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892">
                                            <p:txEl>
                                              <p:pRg st="1" end="1"/>
                                            </p:txEl>
                                          </p:spTgt>
                                        </p:tgtEl>
                                        <p:attrNameLst>
                                          <p:attrName>style.visibility</p:attrName>
                                        </p:attrNameLst>
                                      </p:cBhvr>
                                      <p:to>
                                        <p:strVal val="visible"/>
                                      </p:to>
                                    </p:set>
                                    <p:anim calcmode="lin" valueType="num">
                                      <p:cBhvr additive="base">
                                        <p:cTn id="7" dur="500" fill="hold"/>
                                        <p:tgtEl>
                                          <p:spTgt spid="378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89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7892">
                                            <p:txEl>
                                              <p:pRg st="2" end="2"/>
                                            </p:txEl>
                                          </p:spTgt>
                                        </p:tgtEl>
                                        <p:attrNameLst>
                                          <p:attrName>style.visibility</p:attrName>
                                        </p:attrNameLst>
                                      </p:cBhvr>
                                      <p:to>
                                        <p:strVal val="visible"/>
                                      </p:to>
                                    </p:set>
                                    <p:anim calcmode="lin" valueType="num">
                                      <p:cBhvr additive="base">
                                        <p:cTn id="11" dur="500" fill="hold"/>
                                        <p:tgtEl>
                                          <p:spTgt spid="3789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789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7892">
                                            <p:txEl>
                                              <p:pRg st="3" end="3"/>
                                            </p:txEl>
                                          </p:spTgt>
                                        </p:tgtEl>
                                        <p:attrNameLst>
                                          <p:attrName>style.visibility</p:attrName>
                                        </p:attrNameLst>
                                      </p:cBhvr>
                                      <p:to>
                                        <p:strVal val="visible"/>
                                      </p:to>
                                    </p:set>
                                    <p:anim calcmode="lin" valueType="num">
                                      <p:cBhvr additive="base">
                                        <p:cTn id="15" dur="500" fill="hold"/>
                                        <p:tgtEl>
                                          <p:spTgt spid="3789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789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7892">
                                            <p:txEl>
                                              <p:pRg st="4" end="4"/>
                                            </p:txEl>
                                          </p:spTgt>
                                        </p:tgtEl>
                                        <p:attrNameLst>
                                          <p:attrName>style.visibility</p:attrName>
                                        </p:attrNameLst>
                                      </p:cBhvr>
                                      <p:to>
                                        <p:strVal val="visible"/>
                                      </p:to>
                                    </p:set>
                                    <p:anim calcmode="lin" valueType="num">
                                      <p:cBhvr additive="base">
                                        <p:cTn id="21" dur="500" fill="hold"/>
                                        <p:tgtEl>
                                          <p:spTgt spid="3789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789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7892">
                                            <p:txEl>
                                              <p:pRg st="5" end="5"/>
                                            </p:txEl>
                                          </p:spTgt>
                                        </p:tgtEl>
                                        <p:attrNameLst>
                                          <p:attrName>style.visibility</p:attrName>
                                        </p:attrNameLst>
                                      </p:cBhvr>
                                      <p:to>
                                        <p:strVal val="visible"/>
                                      </p:to>
                                    </p:set>
                                    <p:anim calcmode="lin" valueType="num">
                                      <p:cBhvr additive="base">
                                        <p:cTn id="25" dur="500" fill="hold"/>
                                        <p:tgtEl>
                                          <p:spTgt spid="3789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89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7892">
                                            <p:txEl>
                                              <p:pRg st="6" end="6"/>
                                            </p:txEl>
                                          </p:spTgt>
                                        </p:tgtEl>
                                        <p:attrNameLst>
                                          <p:attrName>style.visibility</p:attrName>
                                        </p:attrNameLst>
                                      </p:cBhvr>
                                      <p:to>
                                        <p:strVal val="visible"/>
                                      </p:to>
                                    </p:set>
                                    <p:anim calcmode="lin" valueType="num">
                                      <p:cBhvr additive="base">
                                        <p:cTn id="29" dur="500" fill="hold"/>
                                        <p:tgtEl>
                                          <p:spTgt spid="3789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789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215900" y="177800"/>
            <a:ext cx="8928100" cy="1143000"/>
          </a:xfrm>
        </p:spPr>
        <p:txBody>
          <a:bodyPr/>
          <a:lstStyle/>
          <a:p>
            <a:pPr eaLnBrk="1" hangingPunct="1"/>
            <a:r>
              <a:rPr lang="en-US" sz="2800" smtClean="0">
                <a:cs typeface="Times New Roman" pitchFamily="18" charset="0"/>
              </a:rPr>
              <a:t>Algorithms for SELECT and JOIN Operations</a:t>
            </a:r>
          </a:p>
        </p:txBody>
      </p:sp>
      <p:sp>
        <p:nvSpPr>
          <p:cNvPr id="38916" name="Rectangle 3"/>
          <p:cNvSpPr>
            <a:spLocks noGrp="1" noChangeArrowheads="1"/>
          </p:cNvSpPr>
          <p:nvPr>
            <p:ph type="body" idx="1"/>
          </p:nvPr>
        </p:nvSpPr>
        <p:spPr>
          <a:xfrm>
            <a:off x="685800" y="1320800"/>
            <a:ext cx="8089900" cy="4978400"/>
          </a:xfrm>
        </p:spPr>
        <p:txBody>
          <a:bodyPr/>
          <a:lstStyle/>
          <a:p>
            <a:pPr eaLnBrk="1" hangingPunct="1">
              <a:buFont typeface="Wingdings" pitchFamily="2" charset="2"/>
              <a:buNone/>
            </a:pPr>
            <a:r>
              <a:rPr lang="en-US" sz="2400" b="1" smtClean="0"/>
              <a:t>Implementing the JOIN Operation (cont.):</a:t>
            </a:r>
          </a:p>
          <a:p>
            <a:pPr eaLnBrk="1" hangingPunct="1">
              <a:buFont typeface="Wingdings" pitchFamily="2" charset="2"/>
              <a:buNone/>
            </a:pPr>
            <a:r>
              <a:rPr lang="en-US" sz="2400" smtClean="0"/>
              <a:t>Methods for implementing joins:</a:t>
            </a:r>
          </a:p>
          <a:p>
            <a:pPr eaLnBrk="1" hangingPunct="1">
              <a:buClr>
                <a:srgbClr val="99CCFF"/>
              </a:buClr>
              <a:buFont typeface="Wingdings" pitchFamily="2" charset="2"/>
              <a:buChar char="Ø"/>
            </a:pPr>
            <a:r>
              <a:rPr lang="en-US" sz="2400" smtClean="0">
                <a:cs typeface="Times New Roman" pitchFamily="18" charset="0"/>
              </a:rPr>
              <a:t>J1.	</a:t>
            </a:r>
            <a:r>
              <a:rPr lang="en-US" sz="2400" b="1" smtClean="0">
                <a:cs typeface="Times New Roman" pitchFamily="18" charset="0"/>
              </a:rPr>
              <a:t>Nested-loop join</a:t>
            </a:r>
            <a:r>
              <a:rPr lang="en-US" sz="2400" smtClean="0">
                <a:cs typeface="Times New Roman" pitchFamily="18" charset="0"/>
              </a:rPr>
              <a:t> (brute force): For each record t in R (outer loop), retrieve every record s from S (inner loop) and test whether the two records satisfy the join condition t[A] = s[B].</a:t>
            </a:r>
          </a:p>
          <a:p>
            <a:pPr eaLnBrk="1" hangingPunct="1">
              <a:buClr>
                <a:srgbClr val="99CCFF"/>
              </a:buClr>
              <a:buFont typeface="Wingdings" pitchFamily="2" charset="2"/>
              <a:buChar char="Ø"/>
            </a:pPr>
            <a:r>
              <a:rPr lang="en-US" sz="2400" smtClean="0">
                <a:cs typeface="Times New Roman" pitchFamily="18" charset="0"/>
              </a:rPr>
              <a:t>J2.	</a:t>
            </a:r>
            <a:r>
              <a:rPr lang="en-US" sz="2400" b="1" smtClean="0">
                <a:cs typeface="Times New Roman" pitchFamily="18" charset="0"/>
              </a:rPr>
              <a:t>Single-loop join</a:t>
            </a:r>
            <a:r>
              <a:rPr lang="en-US" sz="2400" smtClean="0">
                <a:cs typeface="Times New Roman" pitchFamily="18" charset="0"/>
              </a:rPr>
              <a:t> (Using an access structure to retrieve the matching records): If an index (or hash key) exists for one of the two join attributes — say, B of S — retrieve each record t in R, one at a time, and then use the access structure to retrieve directly all matching records s from S that satisfy s[B] = t[A].</a:t>
            </a:r>
          </a:p>
          <a:p>
            <a:pPr eaLnBrk="1" hangingPunct="1">
              <a:buFont typeface="Wingdings" pitchFamily="2" charset="2"/>
              <a:buNone/>
            </a:pPr>
            <a:endParaRPr 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8916">
                                            <p:txEl>
                                              <p:pRg st="2" end="2"/>
                                            </p:txEl>
                                          </p:spTgt>
                                        </p:tgtEl>
                                        <p:attrNameLst>
                                          <p:attrName>style.visibility</p:attrName>
                                        </p:attrNameLst>
                                      </p:cBhvr>
                                      <p:to>
                                        <p:strVal val="visible"/>
                                      </p:to>
                                    </p:set>
                                    <p:anim calcmode="lin" valueType="num">
                                      <p:cBhvr additive="base">
                                        <p:cTn id="7" dur="500" fill="hold"/>
                                        <p:tgtEl>
                                          <p:spTgt spid="3891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8916">
                                            <p:txEl>
                                              <p:pRg st="3" end="3"/>
                                            </p:txEl>
                                          </p:spTgt>
                                        </p:tgtEl>
                                        <p:attrNameLst>
                                          <p:attrName>style.visibility</p:attrName>
                                        </p:attrNameLst>
                                      </p:cBhvr>
                                      <p:to>
                                        <p:strVal val="visible"/>
                                      </p:to>
                                    </p:set>
                                    <p:anim calcmode="lin" valueType="num">
                                      <p:cBhvr additive="base">
                                        <p:cTn id="13" dur="500" fill="hold"/>
                                        <p:tgtEl>
                                          <p:spTgt spid="3891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215900" y="177800"/>
            <a:ext cx="8928100" cy="1143000"/>
          </a:xfrm>
        </p:spPr>
        <p:txBody>
          <a:bodyPr/>
          <a:lstStyle/>
          <a:p>
            <a:pPr eaLnBrk="1" hangingPunct="1"/>
            <a:r>
              <a:rPr lang="en-US" sz="2800" smtClean="0">
                <a:cs typeface="Times New Roman" pitchFamily="18" charset="0"/>
              </a:rPr>
              <a:t>Algorithms for SELECT and JOIN Operations</a:t>
            </a:r>
            <a:r>
              <a:rPr lang="en-US" smtClean="0">
                <a:cs typeface="Times New Roman" pitchFamily="18" charset="0"/>
              </a:rPr>
              <a:t> </a:t>
            </a:r>
          </a:p>
        </p:txBody>
      </p:sp>
      <p:sp>
        <p:nvSpPr>
          <p:cNvPr id="33796" name="Rectangle 3"/>
          <p:cNvSpPr>
            <a:spLocks noGrp="1" noChangeArrowheads="1"/>
          </p:cNvSpPr>
          <p:nvPr>
            <p:ph type="body" idx="1"/>
          </p:nvPr>
        </p:nvSpPr>
        <p:spPr>
          <a:xfrm>
            <a:off x="685800" y="1320800"/>
            <a:ext cx="8089900" cy="4978400"/>
          </a:xfrm>
        </p:spPr>
        <p:txBody>
          <a:bodyPr/>
          <a:lstStyle/>
          <a:p>
            <a:pPr eaLnBrk="1" hangingPunct="1">
              <a:buFont typeface="Wingdings" pitchFamily="2" charset="2"/>
              <a:buNone/>
            </a:pPr>
            <a:r>
              <a:rPr lang="en-US" sz="2400" b="1" smtClean="0"/>
              <a:t>Implementing the JOIN Operation (cont.):</a:t>
            </a:r>
          </a:p>
          <a:p>
            <a:pPr eaLnBrk="1" hangingPunct="1">
              <a:buFont typeface="Wingdings" pitchFamily="2" charset="2"/>
              <a:buNone/>
            </a:pPr>
            <a:r>
              <a:rPr lang="en-US" sz="2400" smtClean="0"/>
              <a:t>Methods for implementing joins:</a:t>
            </a:r>
          </a:p>
          <a:p>
            <a:pPr algn="just" eaLnBrk="1" hangingPunct="1">
              <a:buClr>
                <a:srgbClr val="99CCFF"/>
              </a:buClr>
              <a:buFont typeface="Wingdings" pitchFamily="2" charset="2"/>
              <a:buChar char="Ø"/>
            </a:pPr>
            <a:r>
              <a:rPr lang="en-US" sz="2000" smtClean="0">
                <a:cs typeface="Times New Roman" pitchFamily="18" charset="0"/>
              </a:rPr>
              <a:t>J3.	</a:t>
            </a:r>
            <a:r>
              <a:rPr lang="en-US" sz="2000" b="1" smtClean="0">
                <a:cs typeface="Times New Roman" pitchFamily="18" charset="0"/>
              </a:rPr>
              <a:t>Sort-merge join:</a:t>
            </a:r>
            <a:r>
              <a:rPr lang="en-US" sz="2000" smtClean="0">
                <a:cs typeface="Times New Roman" pitchFamily="18" charset="0"/>
              </a:rPr>
              <a:t> If the records of R and S are </a:t>
            </a:r>
            <a:r>
              <a:rPr lang="en-US" sz="2000" i="1" smtClean="0">
                <a:cs typeface="Times New Roman" pitchFamily="18" charset="0"/>
              </a:rPr>
              <a:t>physically sorted</a:t>
            </a:r>
            <a:r>
              <a:rPr lang="en-US" sz="2000" smtClean="0">
                <a:cs typeface="Times New Roman" pitchFamily="18" charset="0"/>
              </a:rPr>
              <a:t> (ordered) by value of the join attributes A and B, respectively, we can implement the join in the most efficient way possible. Both files are scanned in order of the join attributes, matching the records that have the same values for A and B. In this method, the records of each file are scanned only once each for matching with the other file—unless both A and B are non-key attributes, in which case the method needs to be modified slightly.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215900" y="177800"/>
            <a:ext cx="8928100" cy="1143000"/>
          </a:xfrm>
        </p:spPr>
        <p:txBody>
          <a:bodyPr/>
          <a:lstStyle/>
          <a:p>
            <a:pPr eaLnBrk="1" hangingPunct="1"/>
            <a:r>
              <a:rPr lang="en-US" sz="2800" smtClean="0">
                <a:cs typeface="Times New Roman" pitchFamily="18" charset="0"/>
              </a:rPr>
              <a:t>Algorithms for SELECT and JOIN Operations</a:t>
            </a:r>
            <a:r>
              <a:rPr lang="en-US" smtClean="0">
                <a:cs typeface="Times New Roman" pitchFamily="18" charset="0"/>
              </a:rPr>
              <a:t> </a:t>
            </a:r>
          </a:p>
        </p:txBody>
      </p:sp>
      <p:sp>
        <p:nvSpPr>
          <p:cNvPr id="40964" name="Rectangle 3"/>
          <p:cNvSpPr>
            <a:spLocks noGrp="1" noChangeArrowheads="1"/>
          </p:cNvSpPr>
          <p:nvPr>
            <p:ph type="body" idx="1"/>
          </p:nvPr>
        </p:nvSpPr>
        <p:spPr>
          <a:xfrm>
            <a:off x="685800" y="1320800"/>
            <a:ext cx="8089900" cy="4978400"/>
          </a:xfrm>
        </p:spPr>
        <p:txBody>
          <a:bodyPr/>
          <a:lstStyle/>
          <a:p>
            <a:pPr eaLnBrk="1" hangingPunct="1">
              <a:buFont typeface="Wingdings" pitchFamily="2" charset="2"/>
              <a:buNone/>
            </a:pPr>
            <a:r>
              <a:rPr lang="en-US" sz="2000" b="1" smtClean="0"/>
              <a:t>Implementing the JOIN Operation (cont.):</a:t>
            </a:r>
          </a:p>
          <a:p>
            <a:pPr eaLnBrk="1" hangingPunct="1">
              <a:buFont typeface="Wingdings" pitchFamily="2" charset="2"/>
              <a:buNone/>
            </a:pPr>
            <a:r>
              <a:rPr lang="en-US" sz="2000" smtClean="0"/>
              <a:t>Methods for implementing joins:</a:t>
            </a:r>
          </a:p>
          <a:p>
            <a:pPr eaLnBrk="1" hangingPunct="1">
              <a:buClr>
                <a:srgbClr val="99CCFF"/>
              </a:buClr>
              <a:buFont typeface="Wingdings" pitchFamily="2" charset="2"/>
              <a:buChar char="Ø"/>
            </a:pPr>
            <a:r>
              <a:rPr lang="en-US" sz="2000" smtClean="0">
                <a:cs typeface="Times New Roman" pitchFamily="18" charset="0"/>
              </a:rPr>
              <a:t>J4.	</a:t>
            </a:r>
            <a:r>
              <a:rPr lang="en-US" sz="2000" b="1" smtClean="0">
                <a:cs typeface="Times New Roman" pitchFamily="18" charset="0"/>
              </a:rPr>
              <a:t>Hash-join: </a:t>
            </a:r>
            <a:r>
              <a:rPr lang="en-US" sz="2000" smtClean="0">
                <a:cs typeface="Times New Roman" pitchFamily="18" charset="0"/>
              </a:rPr>
              <a:t>The records of files R and S are both hashed to the </a:t>
            </a:r>
            <a:r>
              <a:rPr lang="en-US" sz="2000" i="1" smtClean="0">
                <a:cs typeface="Times New Roman" pitchFamily="18" charset="0"/>
              </a:rPr>
              <a:t>same hash file,</a:t>
            </a:r>
            <a:r>
              <a:rPr lang="en-US" sz="2000" smtClean="0">
                <a:cs typeface="Times New Roman" pitchFamily="18" charset="0"/>
              </a:rPr>
              <a:t> using the </a:t>
            </a:r>
            <a:r>
              <a:rPr lang="en-US" sz="2000" i="1" smtClean="0">
                <a:cs typeface="Times New Roman" pitchFamily="18" charset="0"/>
              </a:rPr>
              <a:t>same hashing function</a:t>
            </a:r>
            <a:r>
              <a:rPr lang="en-US" sz="2000" smtClean="0">
                <a:cs typeface="Times New Roman" pitchFamily="18" charset="0"/>
              </a:rPr>
              <a:t> on the join attributes A of R and B of S as hash keys. A single pass through the file with fewer records (say, R) hashes its records to the hash file buckets. A single pass through the other file (S) then hashes each of its records to the appropriate bucket, where the record is combined with all matching records from R.</a:t>
            </a:r>
            <a:r>
              <a:rPr lang="en-US" sz="2000" b="1" smtClean="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64">
                                            <p:txEl>
                                              <p:pRg st="2" end="2"/>
                                            </p:txEl>
                                          </p:spTgt>
                                        </p:tgtEl>
                                        <p:attrNameLst>
                                          <p:attrName>style.visibility</p:attrName>
                                        </p:attrNameLst>
                                      </p:cBhvr>
                                      <p:to>
                                        <p:strVal val="visible"/>
                                      </p:to>
                                    </p:set>
                                    <p:anim calcmode="lin" valueType="num">
                                      <p:cBhvr additive="base">
                                        <p:cTn id="7" dur="500" fill="hold"/>
                                        <p:tgtEl>
                                          <p:spTgt spid="4096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215900" y="177800"/>
            <a:ext cx="8928100" cy="1143000"/>
          </a:xfrm>
        </p:spPr>
        <p:txBody>
          <a:bodyPr/>
          <a:lstStyle/>
          <a:p>
            <a:pPr eaLnBrk="1" hangingPunct="1"/>
            <a:r>
              <a:rPr lang="en-US" sz="2400" smtClean="0">
                <a:cs typeface="Times New Roman" pitchFamily="18" charset="0"/>
              </a:rPr>
              <a:t>Algorithms for SELECT and JOIN Operations</a:t>
            </a:r>
          </a:p>
        </p:txBody>
      </p:sp>
      <p:sp>
        <p:nvSpPr>
          <p:cNvPr id="35844" name="Rectangle 3"/>
          <p:cNvSpPr>
            <a:spLocks noGrp="1" noChangeArrowheads="1"/>
          </p:cNvSpPr>
          <p:nvPr>
            <p:ph type="body" idx="1"/>
          </p:nvPr>
        </p:nvSpPr>
        <p:spPr>
          <a:xfrm>
            <a:off x="685800" y="1358900"/>
            <a:ext cx="8089900" cy="4978400"/>
          </a:xfrm>
        </p:spPr>
        <p:txBody>
          <a:bodyPr/>
          <a:lstStyle/>
          <a:p>
            <a:pPr eaLnBrk="1" hangingPunct="1">
              <a:buClr>
                <a:srgbClr val="99CCFF"/>
              </a:buClr>
              <a:buFont typeface="Wingdings" pitchFamily="2" charset="2"/>
              <a:buChar char="Ø"/>
            </a:pPr>
            <a:r>
              <a:rPr lang="en-US" sz="1800" b="1" smtClean="0">
                <a:cs typeface="Times New Roman" pitchFamily="18" charset="0"/>
              </a:rPr>
              <a:t>Factors affecting JOIN performance</a:t>
            </a:r>
          </a:p>
          <a:p>
            <a:pPr lvl="1" eaLnBrk="1" hangingPunct="1">
              <a:buClr>
                <a:srgbClr val="99CCFF"/>
              </a:buClr>
              <a:buFontTx/>
              <a:buChar char="•"/>
            </a:pPr>
            <a:r>
              <a:rPr lang="en-US" sz="1800" b="1" smtClean="0">
                <a:cs typeface="Times New Roman" pitchFamily="18" charset="0"/>
              </a:rPr>
              <a:t>Available buffer space</a:t>
            </a:r>
          </a:p>
          <a:p>
            <a:pPr lvl="1" eaLnBrk="1" hangingPunct="1">
              <a:buClr>
                <a:srgbClr val="99CCFF"/>
              </a:buClr>
              <a:buFontTx/>
              <a:buChar char="•"/>
            </a:pPr>
            <a:r>
              <a:rPr lang="en-US" sz="1800" b="1" smtClean="0">
                <a:cs typeface="Times New Roman" pitchFamily="18" charset="0"/>
              </a:rPr>
              <a:t>Join selection factor</a:t>
            </a:r>
          </a:p>
          <a:p>
            <a:pPr lvl="1" eaLnBrk="1" hangingPunct="1">
              <a:buClr>
                <a:srgbClr val="99CCFF"/>
              </a:buClr>
              <a:buFontTx/>
              <a:buChar char="•"/>
            </a:pPr>
            <a:r>
              <a:rPr lang="en-US" sz="1800" b="1" smtClean="0">
                <a:cs typeface="Times New Roman" pitchFamily="18" charset="0"/>
              </a:rPr>
              <a:t>Choice of inner VS outer relation</a:t>
            </a:r>
          </a:p>
          <a:p>
            <a:pPr eaLnBrk="1" hangingPunct="1">
              <a:buClr>
                <a:srgbClr val="99CCFF"/>
              </a:buClr>
              <a:buFontTx/>
              <a:buNone/>
            </a:pPr>
            <a:r>
              <a:rPr lang="en-US" sz="1800" smtClean="0">
                <a:latin typeface="Palatino" pitchFamily="18" charset="0"/>
                <a:cs typeface="Times New Roman" pitchFamily="18" charset="0"/>
              </a:rPr>
              <a:t>	</a:t>
            </a:r>
            <a:endParaRPr lang="en-US" sz="180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r>
              <a:rPr lang="en-US" smtClean="0"/>
              <a:t>Buffer Space Effect</a:t>
            </a:r>
          </a:p>
        </p:txBody>
      </p:sp>
      <p:sp>
        <p:nvSpPr>
          <p:cNvPr id="108547" name="Rectangle 3"/>
          <p:cNvSpPr>
            <a:spLocks noGrp="1" noChangeArrowheads="1"/>
          </p:cNvSpPr>
          <p:nvPr>
            <p:ph type="body" idx="4294967295"/>
          </p:nvPr>
        </p:nvSpPr>
        <p:spPr/>
        <p:txBody>
          <a:bodyPr/>
          <a:lstStyle/>
          <a:p>
            <a:pPr algn="just">
              <a:buClr>
                <a:srgbClr val="99CCFF"/>
              </a:buClr>
              <a:buFont typeface="Wingdings" pitchFamily="2" charset="2"/>
              <a:buNone/>
            </a:pPr>
            <a:r>
              <a:rPr lang="en-US" sz="2000" smtClean="0"/>
              <a:t>First, let us consider the nested-loop approach for this operation.</a:t>
            </a:r>
          </a:p>
          <a:p>
            <a:pPr marL="457200" lvl="1" indent="6350" eaLnBrk="1" hangingPunct="1">
              <a:buClr>
                <a:srgbClr val="99CCFF"/>
              </a:buClr>
              <a:buFontTx/>
              <a:buChar char="•"/>
            </a:pPr>
            <a:r>
              <a:rPr lang="en-US" sz="1600" smtClean="0">
                <a:cs typeface="Times New Roman" pitchFamily="18" charset="0"/>
              </a:rPr>
              <a:t>(OP6): EMPLOYEE    </a:t>
            </a:r>
            <a:r>
              <a:rPr lang="en-US" sz="1600" baseline="-25000" smtClean="0">
                <a:cs typeface="Times New Roman" pitchFamily="18" charset="0"/>
              </a:rPr>
              <a:t>DNO=DNUMBER</a:t>
            </a:r>
            <a:r>
              <a:rPr lang="en-US" sz="1600" smtClean="0">
                <a:cs typeface="Times New Roman" pitchFamily="18" charset="0"/>
              </a:rPr>
              <a:t> DEPARTMENT</a:t>
            </a:r>
          </a:p>
          <a:p>
            <a:pPr marL="457200" lvl="1" indent="6350" eaLnBrk="1" hangingPunct="1">
              <a:buClr>
                <a:srgbClr val="99CCFF"/>
              </a:buClr>
              <a:buFontTx/>
              <a:buNone/>
            </a:pPr>
            <a:r>
              <a:rPr lang="en-US" sz="1800" smtClean="0"/>
              <a:t>nB = 7, r</a:t>
            </a:r>
            <a:r>
              <a:rPr lang="en-US" sz="1800" baseline="-25000" smtClean="0"/>
              <a:t>D </a:t>
            </a:r>
            <a:r>
              <a:rPr lang="en-US" sz="1800" smtClean="0"/>
              <a:t>= 50, b</a:t>
            </a:r>
            <a:r>
              <a:rPr lang="en-US" sz="1800" baseline="-25000" smtClean="0"/>
              <a:t>D</a:t>
            </a:r>
            <a:r>
              <a:rPr lang="en-US" sz="1800" i="1" smtClean="0"/>
              <a:t> </a:t>
            </a:r>
            <a:r>
              <a:rPr lang="en-US" sz="1800" smtClean="0"/>
              <a:t>= 10, r</a:t>
            </a:r>
            <a:r>
              <a:rPr lang="en-US" sz="1800" baseline="-25000" smtClean="0"/>
              <a:t>E</a:t>
            </a:r>
            <a:r>
              <a:rPr lang="en-US" sz="1800" smtClean="0"/>
              <a:t> = 6000, b</a:t>
            </a:r>
            <a:r>
              <a:rPr lang="en-US" sz="1800" baseline="-25000" smtClean="0"/>
              <a:t>E</a:t>
            </a:r>
            <a:r>
              <a:rPr lang="en-US" sz="1800" smtClean="0"/>
              <a:t> = 2000</a:t>
            </a:r>
            <a:r>
              <a:rPr lang="en-US" smtClean="0"/>
              <a:t> </a:t>
            </a:r>
          </a:p>
          <a:p>
            <a:pPr marL="457200" lvl="1" indent="6350" eaLnBrk="1" hangingPunct="1">
              <a:buClr>
                <a:srgbClr val="99CCFF"/>
              </a:buClr>
              <a:buFont typeface="Wingdings" pitchFamily="2" charset="2"/>
              <a:buChar char="v"/>
            </a:pPr>
            <a:r>
              <a:rPr lang="en-US" sz="2000" smtClean="0"/>
              <a:t>Give maximum buffer to outer loop</a:t>
            </a:r>
          </a:p>
          <a:p>
            <a:pPr marL="457200" lvl="1" indent="6350" eaLnBrk="1" hangingPunct="1">
              <a:buClr>
                <a:srgbClr val="99CCFF"/>
              </a:buClr>
              <a:buFont typeface="Wingdings" pitchFamily="2" charset="2"/>
              <a:buChar char="v"/>
            </a:pPr>
            <a:r>
              <a:rPr lang="en-US" sz="2000" smtClean="0"/>
              <a:t>One buffer for inner loop and,</a:t>
            </a:r>
          </a:p>
          <a:p>
            <a:pPr marL="457200" lvl="1" indent="6350" eaLnBrk="1" hangingPunct="1">
              <a:buClr>
                <a:srgbClr val="99CCFF"/>
              </a:buClr>
              <a:buFont typeface="Wingdings" pitchFamily="2" charset="2"/>
              <a:buChar char="v"/>
            </a:pPr>
            <a:r>
              <a:rPr lang="en-US" sz="2000" smtClean="0"/>
              <a:t>One buffer for merge result</a:t>
            </a:r>
          </a:p>
          <a:p>
            <a:pPr marL="457200" lvl="1" indent="6350" eaLnBrk="1" hangingPunct="1">
              <a:buClr>
                <a:srgbClr val="99CCFF"/>
              </a:buClr>
              <a:buFont typeface="Wingdings" pitchFamily="2" charset="2"/>
              <a:buChar char="v"/>
            </a:pPr>
            <a:r>
              <a:rPr lang="en-US" sz="2000" smtClean="0"/>
              <a:t>Which file chosen for inner loop or for outer loop</a:t>
            </a:r>
          </a:p>
          <a:p>
            <a:pPr marL="457200" lvl="1" indent="6350" eaLnBrk="1" hangingPunct="1">
              <a:buClr>
                <a:srgbClr val="99CCFF"/>
              </a:buClr>
              <a:buFont typeface="Wingdings" pitchFamily="2" charset="2"/>
              <a:buChar char="v"/>
            </a:pPr>
            <a:r>
              <a:rPr lang="en-US" sz="2000" smtClean="0"/>
              <a:t>Total no. of blocks accessed for outer file  = b</a:t>
            </a:r>
            <a:r>
              <a:rPr lang="en-US" sz="2000" baseline="-25000" smtClean="0"/>
              <a:t>E</a:t>
            </a:r>
          </a:p>
          <a:p>
            <a:pPr marL="457200" lvl="1" indent="6350" eaLnBrk="1" hangingPunct="1">
              <a:buClr>
                <a:srgbClr val="99CCFF"/>
              </a:buClr>
              <a:buFont typeface="Wingdings" pitchFamily="2" charset="2"/>
              <a:buNone/>
            </a:pPr>
            <a:endParaRPr lang="en-US" sz="2000" smtClean="0"/>
          </a:p>
          <a:p>
            <a:pPr marL="457200" lvl="1" indent="6350" eaLnBrk="1" hangingPunct="1">
              <a:buClr>
                <a:srgbClr val="99CCFF"/>
              </a:buClr>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calcmode="lin" valueType="num">
                                      <p:cBhvr additive="base">
                                        <p:cTn id="7" dur="500" fill="hold"/>
                                        <p:tgtEl>
                                          <p:spTgt spid="1085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85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8547">
                                            <p:txEl>
                                              <p:pRg st="1" end="1"/>
                                            </p:txEl>
                                          </p:spTgt>
                                        </p:tgtEl>
                                        <p:attrNameLst>
                                          <p:attrName>style.visibility</p:attrName>
                                        </p:attrNameLst>
                                      </p:cBhvr>
                                      <p:to>
                                        <p:strVal val="visible"/>
                                      </p:to>
                                    </p:set>
                                    <p:anim calcmode="lin" valueType="num">
                                      <p:cBhvr additive="base">
                                        <p:cTn id="11" dur="500" fill="hold"/>
                                        <p:tgtEl>
                                          <p:spTgt spid="1085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854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8547">
                                            <p:txEl>
                                              <p:pRg st="2" end="2"/>
                                            </p:txEl>
                                          </p:spTgt>
                                        </p:tgtEl>
                                        <p:attrNameLst>
                                          <p:attrName>style.visibility</p:attrName>
                                        </p:attrNameLst>
                                      </p:cBhvr>
                                      <p:to>
                                        <p:strVal val="visible"/>
                                      </p:to>
                                    </p:set>
                                    <p:anim calcmode="lin" valueType="num">
                                      <p:cBhvr additive="base">
                                        <p:cTn id="15" dur="500" fill="hold"/>
                                        <p:tgtEl>
                                          <p:spTgt spid="10854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85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08547">
                                            <p:txEl>
                                              <p:pRg st="3" end="3"/>
                                            </p:txEl>
                                          </p:spTgt>
                                        </p:tgtEl>
                                        <p:attrNameLst>
                                          <p:attrName>style.visibility</p:attrName>
                                        </p:attrNameLst>
                                      </p:cBhvr>
                                      <p:to>
                                        <p:strVal val="visible"/>
                                      </p:to>
                                    </p:set>
                                    <p:anim calcmode="lin" valueType="num">
                                      <p:cBhvr additive="base">
                                        <p:cTn id="21" dur="500" fill="hold"/>
                                        <p:tgtEl>
                                          <p:spTgt spid="10854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0854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08547">
                                            <p:txEl>
                                              <p:pRg st="4" end="4"/>
                                            </p:txEl>
                                          </p:spTgt>
                                        </p:tgtEl>
                                        <p:attrNameLst>
                                          <p:attrName>style.visibility</p:attrName>
                                        </p:attrNameLst>
                                      </p:cBhvr>
                                      <p:to>
                                        <p:strVal val="visible"/>
                                      </p:to>
                                    </p:set>
                                    <p:anim calcmode="lin" valueType="num">
                                      <p:cBhvr additive="base">
                                        <p:cTn id="25" dur="500" fill="hold"/>
                                        <p:tgtEl>
                                          <p:spTgt spid="1085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854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8547">
                                            <p:txEl>
                                              <p:pRg st="5" end="5"/>
                                            </p:txEl>
                                          </p:spTgt>
                                        </p:tgtEl>
                                        <p:attrNameLst>
                                          <p:attrName>style.visibility</p:attrName>
                                        </p:attrNameLst>
                                      </p:cBhvr>
                                      <p:to>
                                        <p:strVal val="visible"/>
                                      </p:to>
                                    </p:set>
                                    <p:anim calcmode="lin" valueType="num">
                                      <p:cBhvr additive="base">
                                        <p:cTn id="29" dur="500" fill="hold"/>
                                        <p:tgtEl>
                                          <p:spTgt spid="10854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854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8547">
                                            <p:txEl>
                                              <p:pRg st="6" end="6"/>
                                            </p:txEl>
                                          </p:spTgt>
                                        </p:tgtEl>
                                        <p:attrNameLst>
                                          <p:attrName>style.visibility</p:attrName>
                                        </p:attrNameLst>
                                      </p:cBhvr>
                                      <p:to>
                                        <p:strVal val="visible"/>
                                      </p:to>
                                    </p:set>
                                    <p:anim calcmode="lin" valueType="num">
                                      <p:cBhvr additive="base">
                                        <p:cTn id="35" dur="500" fill="hold"/>
                                        <p:tgtEl>
                                          <p:spTgt spid="108547">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85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8547">
                                            <p:txEl>
                                              <p:pRg st="7" end="7"/>
                                            </p:txEl>
                                          </p:spTgt>
                                        </p:tgtEl>
                                        <p:attrNameLst>
                                          <p:attrName>style.visibility</p:attrName>
                                        </p:attrNameLst>
                                      </p:cBhvr>
                                      <p:to>
                                        <p:strVal val="visible"/>
                                      </p:to>
                                    </p:set>
                                    <p:anim calcmode="lin" valueType="num">
                                      <p:cBhvr additive="base">
                                        <p:cTn id="41" dur="500" fill="hold"/>
                                        <p:tgtEl>
                                          <p:spTgt spid="108547">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0854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4294967295"/>
          </p:nvPr>
        </p:nvSpPr>
        <p:spPr/>
        <p:txBody>
          <a:bodyPr/>
          <a:lstStyle/>
          <a:p>
            <a:pPr algn="ctr">
              <a:buFont typeface="Wingdings" pitchFamily="2" charset="2"/>
              <a:buNone/>
            </a:pPr>
            <a:endParaRPr lang="en-US" sz="6000" b="1" smtClean="0"/>
          </a:p>
          <a:p>
            <a:pPr algn="ctr">
              <a:buFont typeface="Wingdings" pitchFamily="2" charset="2"/>
              <a:buNone/>
            </a:pPr>
            <a:r>
              <a:rPr lang="en-US" sz="6000" b="1" smtClean="0"/>
              <a:t>Thanks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250825" y="303213"/>
            <a:ext cx="8534400" cy="842962"/>
          </a:xfrm>
        </p:spPr>
        <p:txBody>
          <a:bodyPr/>
          <a:lstStyle/>
          <a:p>
            <a:pPr eaLnBrk="1" hangingPunct="1"/>
            <a:r>
              <a:rPr lang="en-US" sz="3200" smtClean="0"/>
              <a:t>Scope of Lecturer</a:t>
            </a:r>
          </a:p>
        </p:txBody>
      </p:sp>
      <p:sp>
        <p:nvSpPr>
          <p:cNvPr id="15363" name="Rectangle 5"/>
          <p:cNvSpPr>
            <a:spLocks noGrp="1" noChangeArrowheads="1"/>
          </p:cNvSpPr>
          <p:nvPr>
            <p:ph type="body" idx="1"/>
          </p:nvPr>
        </p:nvSpPr>
        <p:spPr>
          <a:xfrm>
            <a:off x="685800" y="1389063"/>
            <a:ext cx="7886700" cy="4833937"/>
          </a:xfrm>
        </p:spPr>
        <p:txBody>
          <a:bodyPr/>
          <a:lstStyle/>
          <a:p>
            <a:pPr marL="533400" indent="-533400" algn="just" eaLnBrk="1" hangingPunct="1">
              <a:buClr>
                <a:srgbClr val="99CCFF"/>
              </a:buClr>
              <a:buFont typeface="Wingdings" pitchFamily="2" charset="2"/>
              <a:buChar char="Ø"/>
            </a:pPr>
            <a:r>
              <a:rPr lang="en-US" sz="2400" smtClean="0">
                <a:cs typeface="Times New Roman" pitchFamily="18" charset="0"/>
              </a:rPr>
              <a:t>Introduction to Query Processing</a:t>
            </a:r>
          </a:p>
          <a:p>
            <a:pPr marL="533400" indent="-533400" algn="just" eaLnBrk="1" hangingPunct="1">
              <a:buClr>
                <a:srgbClr val="99CCFF"/>
              </a:buClr>
              <a:buFont typeface="Wingdings" pitchFamily="2" charset="2"/>
              <a:buChar char="Ø"/>
            </a:pPr>
            <a:r>
              <a:rPr lang="en-US" sz="2400" smtClean="0">
                <a:cs typeface="Times New Roman" pitchFamily="18" charset="0"/>
              </a:rPr>
              <a:t>Translating SQL Queries into Relational Algebra </a:t>
            </a:r>
          </a:p>
          <a:p>
            <a:pPr marL="533400" indent="-533400" algn="just" eaLnBrk="1" hangingPunct="1">
              <a:buClr>
                <a:srgbClr val="99CCFF"/>
              </a:buClr>
              <a:buFont typeface="Wingdings" pitchFamily="2" charset="2"/>
              <a:buChar char="Ø"/>
            </a:pPr>
            <a:r>
              <a:rPr lang="en-US" sz="2400" smtClean="0">
                <a:cs typeface="Times New Roman" pitchFamily="18" charset="0"/>
              </a:rPr>
              <a:t>Algorithms for External Sorting</a:t>
            </a:r>
          </a:p>
          <a:p>
            <a:pPr marL="533400" indent="-533400" algn="just" eaLnBrk="1" hangingPunct="1">
              <a:buClr>
                <a:srgbClr val="99CCFF"/>
              </a:buClr>
              <a:buFont typeface="Wingdings" pitchFamily="2" charset="2"/>
              <a:buChar char="Ø"/>
            </a:pPr>
            <a:r>
              <a:rPr lang="en-US" sz="2400" smtClean="0">
                <a:cs typeface="Times New Roman" pitchFamily="18" charset="0"/>
              </a:rPr>
              <a:t>Algorithms for SELECT and JOIN Operations</a:t>
            </a:r>
          </a:p>
          <a:p>
            <a:pPr marL="533400" indent="-533400" algn="just" eaLnBrk="1" hangingPunct="1">
              <a:buClr>
                <a:srgbClr val="99CCFF"/>
              </a:buClr>
              <a:buFont typeface="Wingdings" pitchFamily="2" charset="2"/>
              <a:buChar char="Ø"/>
            </a:pPr>
            <a:r>
              <a:rPr lang="en-US" sz="2400" smtClean="0">
                <a:cs typeface="Times New Roman" pitchFamily="18" charset="0"/>
              </a:rPr>
              <a:t>Algorithms for PROJECT and SET Operations</a:t>
            </a:r>
          </a:p>
          <a:p>
            <a:pPr marL="533400" indent="-533400" algn="just" eaLnBrk="1" hangingPunct="1">
              <a:buClr>
                <a:srgbClr val="99CCFF"/>
              </a:buClr>
              <a:buFont typeface="Wingdings" pitchFamily="2" charset="2"/>
              <a:buChar char="Ø"/>
            </a:pPr>
            <a:r>
              <a:rPr lang="en-US" sz="2400" smtClean="0">
                <a:cs typeface="Times New Roman" pitchFamily="18" charset="0"/>
              </a:rPr>
              <a:t>Implementing Aggregate Operations and Outer Joins</a:t>
            </a:r>
          </a:p>
          <a:p>
            <a:pPr marL="533400" indent="-533400" algn="just" eaLnBrk="1" hangingPunct="1">
              <a:buClr>
                <a:srgbClr val="99CCFF"/>
              </a:buClr>
              <a:buFont typeface="Wingdings" pitchFamily="2" charset="2"/>
              <a:buChar char="Ø"/>
            </a:pPr>
            <a:r>
              <a:rPr lang="en-US" sz="2400" smtClean="0">
                <a:cs typeface="Times New Roman" pitchFamily="18" charset="0"/>
              </a:rPr>
              <a:t>Combining Operations using Pipelining</a:t>
            </a:r>
            <a:endParaRPr lang="en-US" sz="2800" smtClean="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p:txBody>
          <a:bodyPr/>
          <a:lstStyle/>
          <a:p>
            <a:pPr eaLnBrk="1" hangingPunct="1">
              <a:buClr>
                <a:srgbClr val="99CCFF"/>
              </a:buClr>
              <a:buFont typeface="Wingdings" pitchFamily="2" charset="2"/>
              <a:buChar char="Ø"/>
            </a:pPr>
            <a:r>
              <a:rPr lang="en-US" sz="2800" b="1" smtClean="0"/>
              <a:t>Query optimization</a:t>
            </a:r>
            <a:r>
              <a:rPr lang="en-US" sz="2800" smtClean="0"/>
              <a:t>: the process of choosing a suitable execution strategy for processing a query.</a:t>
            </a:r>
          </a:p>
          <a:p>
            <a:pPr eaLnBrk="1" hangingPunct="1">
              <a:buClr>
                <a:srgbClr val="99CCFF"/>
              </a:buClr>
              <a:buFont typeface="Wingdings" pitchFamily="2" charset="2"/>
              <a:buChar char="Ø"/>
            </a:pPr>
            <a:endParaRPr lang="en-US" sz="2800" smtClean="0"/>
          </a:p>
          <a:p>
            <a:pPr eaLnBrk="1" hangingPunct="1">
              <a:buClr>
                <a:srgbClr val="99CCFF"/>
              </a:buClr>
              <a:buFont typeface="Wingdings" pitchFamily="2" charset="2"/>
              <a:buChar char="Ø"/>
            </a:pPr>
            <a:r>
              <a:rPr lang="en-US" sz="2800" smtClean="0"/>
              <a:t>Two internal representations of a query</a:t>
            </a:r>
          </a:p>
          <a:p>
            <a:pPr lvl="1" eaLnBrk="1" hangingPunct="1"/>
            <a:r>
              <a:rPr lang="en-US" sz="2400" b="1" smtClean="0"/>
              <a:t>Query Tree</a:t>
            </a:r>
          </a:p>
          <a:p>
            <a:pPr lvl="1" eaLnBrk="1" hangingPunct="1"/>
            <a:r>
              <a:rPr lang="en-US" sz="2400" b="1" smtClean="0"/>
              <a:t>Query Graph</a:t>
            </a:r>
          </a:p>
        </p:txBody>
      </p:sp>
      <p:sp>
        <p:nvSpPr>
          <p:cNvPr id="16388" name="Rectangle 4"/>
          <p:cNvSpPr>
            <a:spLocks noGrp="1" noChangeArrowheads="1"/>
          </p:cNvSpPr>
          <p:nvPr>
            <p:ph type="title"/>
          </p:nvPr>
        </p:nvSpPr>
        <p:spPr>
          <a:xfrm>
            <a:off x="928688" y="609600"/>
            <a:ext cx="7173912" cy="1143000"/>
          </a:xfrm>
          <a:noFill/>
        </p:spPr>
        <p:txBody>
          <a:bodyPr/>
          <a:lstStyle/>
          <a:p>
            <a:pPr eaLnBrk="1" hangingPunct="1"/>
            <a:r>
              <a:rPr lang="en-US" smtClean="0">
                <a:cs typeface="Times New Roman" pitchFamily="18" charset="0"/>
              </a:rPr>
              <a:t>Introduction to Query Processing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19100" y="342900"/>
            <a:ext cx="8102600" cy="800100"/>
          </a:xfrm>
        </p:spPr>
        <p:txBody>
          <a:bodyPr/>
          <a:lstStyle/>
          <a:p>
            <a:pPr eaLnBrk="1" hangingPunct="1"/>
            <a:r>
              <a:rPr lang="en-US" sz="3200" smtClean="0">
                <a:cs typeface="Times New Roman" pitchFamily="18" charset="0"/>
              </a:rPr>
              <a:t>Introduction to Query Processing</a:t>
            </a:r>
          </a:p>
        </p:txBody>
      </p:sp>
      <p:graphicFrame>
        <p:nvGraphicFramePr>
          <p:cNvPr id="1026" name="Object 3"/>
          <p:cNvGraphicFramePr>
            <a:graphicFrameLocks noChangeAspect="1"/>
          </p:cNvGraphicFramePr>
          <p:nvPr/>
        </p:nvGraphicFramePr>
        <p:xfrm>
          <a:off x="889000" y="1168400"/>
          <a:ext cx="7308850" cy="5334000"/>
        </p:xfrm>
        <a:graphic>
          <a:graphicData uri="http://schemas.openxmlformats.org/presentationml/2006/ole">
            <p:oleObj spid="_x0000_s1026" name="Bitmap Image" r:id="rId3" imgW="20952381" imgH="16190476" progId="Paint.Picture">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508000" y="444500"/>
            <a:ext cx="8229600" cy="1143000"/>
          </a:xfrm>
        </p:spPr>
        <p:txBody>
          <a:bodyPr/>
          <a:lstStyle/>
          <a:p>
            <a:pPr eaLnBrk="1" hangingPunct="1"/>
            <a:r>
              <a:rPr lang="en-US" sz="3200" smtClean="0">
                <a:cs typeface="Times New Roman" pitchFamily="18" charset="0"/>
              </a:rPr>
              <a:t>Translating SQL Queries into Relational Algebra</a:t>
            </a:r>
          </a:p>
        </p:txBody>
      </p:sp>
      <p:sp>
        <p:nvSpPr>
          <p:cNvPr id="27652" name="Rectangle 3"/>
          <p:cNvSpPr>
            <a:spLocks noGrp="1" noChangeArrowheads="1"/>
          </p:cNvSpPr>
          <p:nvPr>
            <p:ph type="body" idx="1"/>
          </p:nvPr>
        </p:nvSpPr>
        <p:spPr>
          <a:xfrm>
            <a:off x="685800" y="1752600"/>
            <a:ext cx="7772400" cy="4597400"/>
          </a:xfrm>
        </p:spPr>
        <p:txBody>
          <a:bodyPr/>
          <a:lstStyle/>
          <a:p>
            <a:pPr algn="just" eaLnBrk="1" hangingPunct="1">
              <a:buClr>
                <a:srgbClr val="99CCFF"/>
              </a:buClr>
              <a:buFont typeface="Wingdings" pitchFamily="2" charset="2"/>
              <a:buChar char="Ø"/>
            </a:pPr>
            <a:r>
              <a:rPr lang="en-US" sz="2800" b="1" smtClean="0">
                <a:cs typeface="Times New Roman" pitchFamily="18" charset="0"/>
              </a:rPr>
              <a:t>Query block: </a:t>
            </a:r>
            <a:r>
              <a:rPr lang="en-US" sz="2800" smtClean="0">
                <a:cs typeface="Times New Roman" pitchFamily="18" charset="0"/>
              </a:rPr>
              <a:t>the basic unit that can be translated into the algebraic operators and optimized.</a:t>
            </a:r>
          </a:p>
          <a:p>
            <a:pPr algn="just" eaLnBrk="1" hangingPunct="1">
              <a:buClr>
                <a:srgbClr val="99CCFF"/>
              </a:buClr>
              <a:buFont typeface="Wingdings" pitchFamily="2" charset="2"/>
              <a:buChar char="Ø"/>
            </a:pPr>
            <a:r>
              <a:rPr lang="en-US" sz="2800" smtClean="0">
                <a:cs typeface="Times New Roman" pitchFamily="18" charset="0"/>
              </a:rPr>
              <a:t>A query block contains a single SELECT-FROM-WHERE expression, as well as GROUP BY and HAVING clause if these are part of the block.</a:t>
            </a:r>
          </a:p>
          <a:p>
            <a:pPr algn="just" eaLnBrk="1" hangingPunct="1">
              <a:buClr>
                <a:srgbClr val="99CCFF"/>
              </a:buClr>
              <a:buFont typeface="Wingdings" pitchFamily="2" charset="2"/>
              <a:buChar char="Ø"/>
            </a:pPr>
            <a:r>
              <a:rPr lang="en-US" sz="2800" b="1" smtClean="0">
                <a:cs typeface="Times New Roman" pitchFamily="18" charset="0"/>
              </a:rPr>
              <a:t>Nested queries</a:t>
            </a:r>
            <a:r>
              <a:rPr lang="en-US" sz="2800" smtClean="0">
                <a:cs typeface="Times New Roman" pitchFamily="18" charset="0"/>
              </a:rPr>
              <a:t> within a query are identified as separate query blocks.</a:t>
            </a:r>
          </a:p>
          <a:p>
            <a:pPr algn="just" eaLnBrk="1" hangingPunct="1">
              <a:buClr>
                <a:srgbClr val="99CCFF"/>
              </a:buClr>
              <a:buFont typeface="Wingdings" pitchFamily="2" charset="2"/>
              <a:buChar char="Ø"/>
            </a:pPr>
            <a:r>
              <a:rPr lang="en-US" sz="2800" smtClean="0">
                <a:cs typeface="Times New Roman" pitchFamily="18" charset="0"/>
              </a:rPr>
              <a:t>Aggregate operators in SQL must be included in the extended algebra.</a:t>
            </a:r>
            <a:endParaRPr 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anim calcmode="lin" valueType="num">
                                      <p:cBhvr additive="base">
                                        <p:cTn id="7" dur="5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2">
                                            <p:txEl>
                                              <p:pRg st="1" end="1"/>
                                            </p:txEl>
                                          </p:spTgt>
                                        </p:tgtEl>
                                        <p:attrNameLst>
                                          <p:attrName>style.visibility</p:attrName>
                                        </p:attrNameLst>
                                      </p:cBhvr>
                                      <p:to>
                                        <p:strVal val="visible"/>
                                      </p:to>
                                    </p:set>
                                    <p:anim calcmode="lin" valueType="num">
                                      <p:cBhvr additive="base">
                                        <p:cTn id="13" dur="500" fill="hold"/>
                                        <p:tgtEl>
                                          <p:spTgt spid="2765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2">
                                            <p:txEl>
                                              <p:pRg st="2" end="2"/>
                                            </p:txEl>
                                          </p:spTgt>
                                        </p:tgtEl>
                                        <p:attrNameLst>
                                          <p:attrName>style.visibility</p:attrName>
                                        </p:attrNameLst>
                                      </p:cBhvr>
                                      <p:to>
                                        <p:strVal val="visible"/>
                                      </p:to>
                                    </p:set>
                                    <p:anim calcmode="lin" valueType="num">
                                      <p:cBhvr additive="base">
                                        <p:cTn id="19" dur="500" fill="hold"/>
                                        <p:tgtEl>
                                          <p:spTgt spid="2765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652">
                                            <p:txEl>
                                              <p:pRg st="3" end="3"/>
                                            </p:txEl>
                                          </p:spTgt>
                                        </p:tgtEl>
                                        <p:attrNameLst>
                                          <p:attrName>style.visibility</p:attrName>
                                        </p:attrNameLst>
                                      </p:cBhvr>
                                      <p:to>
                                        <p:strVal val="visible"/>
                                      </p:to>
                                    </p:set>
                                    <p:anim calcmode="lin" valueType="num">
                                      <p:cBhvr additive="base">
                                        <p:cTn id="25" dur="500" fill="hold"/>
                                        <p:tgtEl>
                                          <p:spTgt spid="2765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65200" y="419100"/>
            <a:ext cx="7493000" cy="1143000"/>
          </a:xfrm>
        </p:spPr>
        <p:txBody>
          <a:bodyPr/>
          <a:lstStyle/>
          <a:p>
            <a:pPr eaLnBrk="1" hangingPunct="1"/>
            <a:r>
              <a:rPr lang="en-US" sz="2800" smtClean="0">
                <a:cs typeface="Times New Roman" pitchFamily="18" charset="0"/>
              </a:rPr>
              <a:t>Translating SQL Queries into Relational Algebra</a:t>
            </a:r>
            <a:r>
              <a:rPr lang="en-US" smtClean="0">
                <a:cs typeface="Times New Roman" pitchFamily="18" charset="0"/>
              </a:rPr>
              <a:t> </a:t>
            </a:r>
          </a:p>
        </p:txBody>
      </p:sp>
      <p:sp>
        <p:nvSpPr>
          <p:cNvPr id="28676" name="Rectangle 3"/>
          <p:cNvSpPr>
            <a:spLocks noGrp="1" noChangeArrowheads="1"/>
          </p:cNvSpPr>
          <p:nvPr>
            <p:ph type="body" idx="1"/>
          </p:nvPr>
        </p:nvSpPr>
        <p:spPr>
          <a:xfrm>
            <a:off x="685800" y="1752600"/>
            <a:ext cx="7988300" cy="1892300"/>
          </a:xfrm>
          <a:ln>
            <a:solidFill>
              <a:schemeClr val="bg2"/>
            </a:solidFill>
          </a:ln>
        </p:spPr>
        <p:txBody>
          <a:bodyPr/>
          <a:lstStyle/>
          <a:p>
            <a:pPr eaLnBrk="1" hangingPunct="1">
              <a:buFont typeface="Wingdings" pitchFamily="2" charset="2"/>
              <a:buNone/>
            </a:pPr>
            <a:r>
              <a:rPr lang="en-US" sz="2000" b="1" smtClean="0"/>
              <a:t>SELECT</a:t>
            </a:r>
            <a:r>
              <a:rPr lang="en-US" sz="2000" smtClean="0"/>
              <a:t> 	LNAME, FNAME</a:t>
            </a:r>
          </a:p>
          <a:p>
            <a:pPr eaLnBrk="1" hangingPunct="1">
              <a:buFont typeface="Wingdings" pitchFamily="2" charset="2"/>
              <a:buNone/>
            </a:pPr>
            <a:r>
              <a:rPr lang="en-US" sz="2000" b="1" smtClean="0"/>
              <a:t>FROM</a:t>
            </a:r>
            <a:r>
              <a:rPr lang="en-US" sz="2000" smtClean="0"/>
              <a:t> 		EMPLOYEE</a:t>
            </a:r>
          </a:p>
          <a:p>
            <a:pPr eaLnBrk="1" hangingPunct="1">
              <a:buFont typeface="Wingdings" pitchFamily="2" charset="2"/>
              <a:buNone/>
            </a:pPr>
            <a:r>
              <a:rPr lang="en-US" sz="2000" b="1" smtClean="0"/>
              <a:t>WHERE</a:t>
            </a:r>
            <a:r>
              <a:rPr lang="en-US" sz="2000" smtClean="0"/>
              <a:t> 	SALARY &gt; (	</a:t>
            </a:r>
            <a:r>
              <a:rPr lang="en-US" sz="2000" b="1" smtClean="0"/>
              <a:t>SELECT</a:t>
            </a:r>
            <a:r>
              <a:rPr lang="en-US" sz="2000" smtClean="0"/>
              <a:t>	MAX (SALARY)</a:t>
            </a:r>
          </a:p>
          <a:p>
            <a:pPr eaLnBrk="1" hangingPunct="1">
              <a:buFont typeface="Wingdings" pitchFamily="2" charset="2"/>
              <a:buNone/>
            </a:pPr>
            <a:r>
              <a:rPr lang="en-US" sz="2000" smtClean="0"/>
              <a:t>					</a:t>
            </a:r>
            <a:r>
              <a:rPr lang="en-US" sz="2000" b="1" smtClean="0"/>
              <a:t>FROM</a:t>
            </a:r>
            <a:r>
              <a:rPr lang="en-US" sz="2000" smtClean="0"/>
              <a:t>		EMPLOYEE</a:t>
            </a:r>
          </a:p>
          <a:p>
            <a:pPr eaLnBrk="1" hangingPunct="1">
              <a:buFont typeface="Wingdings" pitchFamily="2" charset="2"/>
              <a:buNone/>
            </a:pPr>
            <a:r>
              <a:rPr lang="en-US" sz="2000" smtClean="0"/>
              <a:t>					</a:t>
            </a:r>
            <a:r>
              <a:rPr lang="en-US" sz="2000" b="1" smtClean="0"/>
              <a:t>WHERE</a:t>
            </a:r>
            <a:r>
              <a:rPr lang="en-US" sz="2000" smtClean="0"/>
              <a:t> 	DNO = 5); 	</a:t>
            </a:r>
          </a:p>
        </p:txBody>
      </p:sp>
      <p:sp>
        <p:nvSpPr>
          <p:cNvPr id="28677" name="Text Box 5"/>
          <p:cNvSpPr txBox="1">
            <a:spLocks noChangeArrowheads="1"/>
          </p:cNvSpPr>
          <p:nvPr/>
        </p:nvSpPr>
        <p:spPr bwMode="auto">
          <a:xfrm>
            <a:off x="4813300" y="4292600"/>
            <a:ext cx="4140200" cy="1046163"/>
          </a:xfrm>
          <a:prstGeom prst="rect">
            <a:avLst/>
          </a:prstGeom>
          <a:noFill/>
          <a:ln w="9525">
            <a:solidFill>
              <a:schemeClr val="bg2"/>
            </a:solidFill>
            <a:miter lim="800000"/>
            <a:headEnd/>
            <a:tailEnd/>
          </a:ln>
        </p:spPr>
        <p:txBody>
          <a:bodyPr>
            <a:spAutoFit/>
          </a:bodyPr>
          <a:lstStyle/>
          <a:p>
            <a:pPr>
              <a:lnSpc>
                <a:spcPct val="90000"/>
              </a:lnSpc>
              <a:spcBef>
                <a:spcPct val="20000"/>
              </a:spcBef>
              <a:buClr>
                <a:srgbClr val="FF0000"/>
              </a:buClr>
              <a:buFont typeface="Wingdings" pitchFamily="2" charset="2"/>
              <a:buNone/>
            </a:pPr>
            <a:r>
              <a:rPr lang="en-US" sz="2000" b="1">
                <a:solidFill>
                  <a:schemeClr val="bg2"/>
                </a:solidFill>
              </a:rPr>
              <a:t>SELECT</a:t>
            </a:r>
            <a:r>
              <a:rPr lang="en-US" sz="2000">
                <a:solidFill>
                  <a:schemeClr val="bg2"/>
                </a:solidFill>
              </a:rPr>
              <a:t>	MAX (SALARY)</a:t>
            </a:r>
          </a:p>
          <a:p>
            <a:pPr>
              <a:lnSpc>
                <a:spcPct val="90000"/>
              </a:lnSpc>
              <a:spcBef>
                <a:spcPct val="20000"/>
              </a:spcBef>
              <a:buClr>
                <a:srgbClr val="FF0000"/>
              </a:buClr>
              <a:buFont typeface="Wingdings" pitchFamily="2" charset="2"/>
              <a:buNone/>
            </a:pPr>
            <a:r>
              <a:rPr lang="en-US" sz="2000" b="1">
                <a:solidFill>
                  <a:schemeClr val="bg2"/>
                </a:solidFill>
              </a:rPr>
              <a:t>FROM</a:t>
            </a:r>
            <a:r>
              <a:rPr lang="en-US" sz="2000">
                <a:solidFill>
                  <a:schemeClr val="bg2"/>
                </a:solidFill>
              </a:rPr>
              <a:t>		EMPLOYEE</a:t>
            </a:r>
          </a:p>
          <a:p>
            <a:pPr>
              <a:lnSpc>
                <a:spcPct val="90000"/>
              </a:lnSpc>
              <a:spcBef>
                <a:spcPct val="20000"/>
              </a:spcBef>
              <a:buClr>
                <a:srgbClr val="FF0000"/>
              </a:buClr>
              <a:buFont typeface="Wingdings" pitchFamily="2" charset="2"/>
              <a:buNone/>
            </a:pPr>
            <a:r>
              <a:rPr lang="en-US" sz="2000" b="1">
                <a:solidFill>
                  <a:schemeClr val="bg2"/>
                </a:solidFill>
              </a:rPr>
              <a:t>WHERE</a:t>
            </a:r>
            <a:r>
              <a:rPr lang="en-US" sz="2000">
                <a:solidFill>
                  <a:schemeClr val="bg2"/>
                </a:solidFill>
              </a:rPr>
              <a:t> 	DNO = 5</a:t>
            </a:r>
          </a:p>
        </p:txBody>
      </p:sp>
      <p:sp>
        <p:nvSpPr>
          <p:cNvPr id="28678" name="Text Box 7"/>
          <p:cNvSpPr txBox="1">
            <a:spLocks noChangeArrowheads="1"/>
          </p:cNvSpPr>
          <p:nvPr/>
        </p:nvSpPr>
        <p:spPr bwMode="auto">
          <a:xfrm>
            <a:off x="520700" y="4292600"/>
            <a:ext cx="4140200" cy="1136650"/>
          </a:xfrm>
          <a:prstGeom prst="rect">
            <a:avLst/>
          </a:prstGeom>
          <a:noFill/>
          <a:ln w="9525">
            <a:solidFill>
              <a:schemeClr val="bg2"/>
            </a:solidFill>
            <a:miter lim="800000"/>
            <a:headEnd/>
            <a:tailEnd/>
          </a:ln>
        </p:spPr>
        <p:txBody>
          <a:bodyPr>
            <a:spAutoFit/>
          </a:bodyPr>
          <a:lstStyle/>
          <a:p>
            <a:pPr>
              <a:spcBef>
                <a:spcPct val="20000"/>
              </a:spcBef>
              <a:buClr>
                <a:srgbClr val="FF0000"/>
              </a:buClr>
              <a:buFont typeface="Wingdings" pitchFamily="2" charset="2"/>
              <a:buNone/>
            </a:pPr>
            <a:r>
              <a:rPr lang="en-US" sz="2000" b="1">
                <a:solidFill>
                  <a:schemeClr val="bg2"/>
                </a:solidFill>
              </a:rPr>
              <a:t>SELECT</a:t>
            </a:r>
            <a:r>
              <a:rPr lang="en-US" sz="2000">
                <a:solidFill>
                  <a:schemeClr val="bg2"/>
                </a:solidFill>
              </a:rPr>
              <a:t> 	LNAME, FNAME</a:t>
            </a:r>
          </a:p>
          <a:p>
            <a:pPr>
              <a:spcBef>
                <a:spcPct val="20000"/>
              </a:spcBef>
              <a:buClr>
                <a:srgbClr val="FF0000"/>
              </a:buClr>
              <a:buFont typeface="Wingdings" pitchFamily="2" charset="2"/>
              <a:buNone/>
            </a:pPr>
            <a:r>
              <a:rPr lang="en-US" sz="2000" b="1">
                <a:solidFill>
                  <a:schemeClr val="bg2"/>
                </a:solidFill>
              </a:rPr>
              <a:t>FROM</a:t>
            </a:r>
            <a:r>
              <a:rPr lang="en-US" sz="2000">
                <a:solidFill>
                  <a:schemeClr val="bg2"/>
                </a:solidFill>
              </a:rPr>
              <a:t> 		EMPLOYEE</a:t>
            </a:r>
          </a:p>
          <a:p>
            <a:pPr>
              <a:spcBef>
                <a:spcPct val="20000"/>
              </a:spcBef>
              <a:buClr>
                <a:srgbClr val="FF0000"/>
              </a:buClr>
              <a:buFont typeface="Wingdings" pitchFamily="2" charset="2"/>
              <a:buNone/>
            </a:pPr>
            <a:r>
              <a:rPr lang="en-US" sz="2000" b="1">
                <a:solidFill>
                  <a:schemeClr val="bg2"/>
                </a:solidFill>
              </a:rPr>
              <a:t>WHERE</a:t>
            </a:r>
            <a:r>
              <a:rPr lang="en-US" sz="2000">
                <a:solidFill>
                  <a:schemeClr val="bg2"/>
                </a:solidFill>
              </a:rPr>
              <a:t> 	SALARY &gt; C</a:t>
            </a:r>
          </a:p>
        </p:txBody>
      </p:sp>
      <p:sp>
        <p:nvSpPr>
          <p:cNvPr id="18438" name="Line 8"/>
          <p:cNvSpPr>
            <a:spLocks noChangeShapeType="1"/>
          </p:cNvSpPr>
          <p:nvPr/>
        </p:nvSpPr>
        <p:spPr bwMode="auto">
          <a:xfrm>
            <a:off x="4660900" y="3644900"/>
            <a:ext cx="0" cy="241300"/>
          </a:xfrm>
          <a:prstGeom prst="line">
            <a:avLst/>
          </a:prstGeom>
          <a:noFill/>
          <a:ln w="9525">
            <a:solidFill>
              <a:schemeClr val="tx1"/>
            </a:solidFill>
            <a:miter lim="800000"/>
            <a:headEnd/>
            <a:tailEnd type="triangle" w="med" len="med"/>
          </a:ln>
        </p:spPr>
        <p:txBody>
          <a:bodyPr wrap="none"/>
          <a:lstStyle/>
          <a:p>
            <a:endParaRPr lang="en-US"/>
          </a:p>
        </p:txBody>
      </p:sp>
      <p:sp>
        <p:nvSpPr>
          <p:cNvPr id="28680" name="Line 9"/>
          <p:cNvSpPr>
            <a:spLocks noChangeShapeType="1"/>
          </p:cNvSpPr>
          <p:nvPr/>
        </p:nvSpPr>
        <p:spPr bwMode="auto">
          <a:xfrm>
            <a:off x="2501900" y="3886200"/>
            <a:ext cx="4191000" cy="0"/>
          </a:xfrm>
          <a:prstGeom prst="line">
            <a:avLst/>
          </a:prstGeom>
          <a:noFill/>
          <a:ln w="9525">
            <a:solidFill>
              <a:schemeClr val="bg2"/>
            </a:solidFill>
            <a:miter lim="800000"/>
            <a:headEnd/>
            <a:tailEnd/>
          </a:ln>
        </p:spPr>
        <p:txBody>
          <a:bodyPr wrap="none"/>
          <a:lstStyle/>
          <a:p>
            <a:endParaRPr lang="en-US"/>
          </a:p>
        </p:txBody>
      </p:sp>
      <p:sp>
        <p:nvSpPr>
          <p:cNvPr id="28681" name="Line 10"/>
          <p:cNvSpPr>
            <a:spLocks noChangeShapeType="1"/>
          </p:cNvSpPr>
          <p:nvPr/>
        </p:nvSpPr>
        <p:spPr bwMode="auto">
          <a:xfrm>
            <a:off x="4660900" y="3644900"/>
            <a:ext cx="0" cy="241300"/>
          </a:xfrm>
          <a:prstGeom prst="line">
            <a:avLst/>
          </a:prstGeom>
          <a:noFill/>
          <a:ln w="9525">
            <a:solidFill>
              <a:schemeClr val="bg2"/>
            </a:solidFill>
            <a:miter lim="800000"/>
            <a:headEnd/>
            <a:tailEnd type="triangle" w="med" len="med"/>
          </a:ln>
        </p:spPr>
        <p:txBody>
          <a:bodyPr wrap="none"/>
          <a:lstStyle/>
          <a:p>
            <a:endParaRPr lang="en-US"/>
          </a:p>
        </p:txBody>
      </p:sp>
      <p:sp>
        <p:nvSpPr>
          <p:cNvPr id="28682" name="Line 11"/>
          <p:cNvSpPr>
            <a:spLocks noChangeShapeType="1"/>
          </p:cNvSpPr>
          <p:nvPr/>
        </p:nvSpPr>
        <p:spPr bwMode="auto">
          <a:xfrm>
            <a:off x="2501900" y="3886200"/>
            <a:ext cx="0" cy="406400"/>
          </a:xfrm>
          <a:prstGeom prst="line">
            <a:avLst/>
          </a:prstGeom>
          <a:noFill/>
          <a:ln w="9525">
            <a:solidFill>
              <a:schemeClr val="bg2"/>
            </a:solidFill>
            <a:miter lim="800000"/>
            <a:headEnd/>
            <a:tailEnd type="triangle" w="med" len="med"/>
          </a:ln>
        </p:spPr>
        <p:txBody>
          <a:bodyPr wrap="none"/>
          <a:lstStyle/>
          <a:p>
            <a:endParaRPr lang="en-US"/>
          </a:p>
        </p:txBody>
      </p:sp>
      <p:sp>
        <p:nvSpPr>
          <p:cNvPr id="28683" name="Line 12"/>
          <p:cNvSpPr>
            <a:spLocks noChangeShapeType="1"/>
          </p:cNvSpPr>
          <p:nvPr/>
        </p:nvSpPr>
        <p:spPr bwMode="auto">
          <a:xfrm>
            <a:off x="6692900" y="3886200"/>
            <a:ext cx="0" cy="406400"/>
          </a:xfrm>
          <a:prstGeom prst="line">
            <a:avLst/>
          </a:prstGeom>
          <a:noFill/>
          <a:ln w="9525">
            <a:solidFill>
              <a:schemeClr val="bg2"/>
            </a:solidFill>
            <a:miter lim="800000"/>
            <a:headEnd/>
            <a:tailEnd type="triangle" w="med" len="med"/>
          </a:ln>
        </p:spPr>
        <p:txBody>
          <a:bodyPr wrap="none"/>
          <a:lstStyle/>
          <a:p>
            <a:endParaRPr lang="en-US"/>
          </a:p>
        </p:txBody>
      </p:sp>
      <p:sp>
        <p:nvSpPr>
          <p:cNvPr id="28684" name="Text Box 13"/>
          <p:cNvSpPr txBox="1">
            <a:spLocks noChangeArrowheads="1"/>
          </p:cNvSpPr>
          <p:nvPr/>
        </p:nvSpPr>
        <p:spPr bwMode="auto">
          <a:xfrm>
            <a:off x="368300" y="5842000"/>
            <a:ext cx="4292600" cy="466725"/>
          </a:xfrm>
          <a:prstGeom prst="rect">
            <a:avLst/>
          </a:prstGeom>
          <a:noFill/>
          <a:ln w="9525">
            <a:solidFill>
              <a:schemeClr val="bg2"/>
            </a:solidFill>
            <a:miter lim="800000"/>
            <a:headEnd/>
            <a:tailEnd/>
          </a:ln>
        </p:spPr>
        <p:txBody>
          <a:bodyPr>
            <a:spAutoFit/>
          </a:bodyPr>
          <a:lstStyle/>
          <a:p>
            <a:pPr>
              <a:spcBef>
                <a:spcPct val="50000"/>
              </a:spcBef>
            </a:pPr>
            <a:r>
              <a:rPr lang="en-US">
                <a:solidFill>
                  <a:schemeClr val="bg2"/>
                </a:solidFill>
                <a:cs typeface="Times New Roman" pitchFamily="18" charset="0"/>
              </a:rPr>
              <a:t>π</a:t>
            </a:r>
            <a:r>
              <a:rPr lang="en-US" sz="1800" baseline="-25000">
                <a:solidFill>
                  <a:schemeClr val="bg2"/>
                </a:solidFill>
              </a:rPr>
              <a:t>LNAME, FNAME</a:t>
            </a:r>
            <a:r>
              <a:rPr lang="en-US" sz="2000" baseline="-25000">
                <a:solidFill>
                  <a:schemeClr val="bg2"/>
                </a:solidFill>
              </a:rPr>
              <a:t> </a:t>
            </a:r>
            <a:r>
              <a:rPr lang="en-US" sz="2000">
                <a:solidFill>
                  <a:schemeClr val="bg2"/>
                </a:solidFill>
              </a:rPr>
              <a:t>(</a:t>
            </a:r>
            <a:r>
              <a:rPr lang="en-US">
                <a:solidFill>
                  <a:schemeClr val="bg2"/>
                </a:solidFill>
                <a:cs typeface="Times New Roman" pitchFamily="18" charset="0"/>
              </a:rPr>
              <a:t>σ</a:t>
            </a:r>
            <a:r>
              <a:rPr lang="en-US" sz="1800" baseline="-25000">
                <a:solidFill>
                  <a:schemeClr val="bg2"/>
                </a:solidFill>
                <a:cs typeface="Times New Roman" pitchFamily="18" charset="0"/>
              </a:rPr>
              <a:t>SALARY&gt;C</a:t>
            </a:r>
            <a:r>
              <a:rPr lang="en-US" sz="2000">
                <a:solidFill>
                  <a:schemeClr val="bg2"/>
                </a:solidFill>
                <a:cs typeface="Times New Roman" pitchFamily="18" charset="0"/>
              </a:rPr>
              <a:t>(EMPLOYEE))</a:t>
            </a:r>
            <a:endParaRPr lang="en-US" sz="2000" baseline="-25000">
              <a:solidFill>
                <a:schemeClr val="bg2"/>
              </a:solidFill>
            </a:endParaRPr>
          </a:p>
        </p:txBody>
      </p:sp>
      <p:sp>
        <p:nvSpPr>
          <p:cNvPr id="28685" name="Text Box 14"/>
          <p:cNvSpPr txBox="1">
            <a:spLocks noChangeArrowheads="1"/>
          </p:cNvSpPr>
          <p:nvPr/>
        </p:nvSpPr>
        <p:spPr bwMode="auto">
          <a:xfrm>
            <a:off x="4813300" y="5842000"/>
            <a:ext cx="3860800" cy="466725"/>
          </a:xfrm>
          <a:prstGeom prst="rect">
            <a:avLst/>
          </a:prstGeom>
          <a:noFill/>
          <a:ln w="9525">
            <a:solidFill>
              <a:schemeClr val="bg2"/>
            </a:solidFill>
            <a:miter lim="800000"/>
            <a:headEnd/>
            <a:tailEnd/>
          </a:ln>
        </p:spPr>
        <p:txBody>
          <a:bodyPr>
            <a:spAutoFit/>
          </a:bodyPr>
          <a:lstStyle/>
          <a:p>
            <a:pPr>
              <a:spcBef>
                <a:spcPct val="50000"/>
              </a:spcBef>
            </a:pPr>
            <a:r>
              <a:rPr lang="en-US" sz="2000">
                <a:solidFill>
                  <a:schemeClr val="bg2"/>
                </a:solidFill>
                <a:latin typeface="Arial" pitchFamily="34" charset="0"/>
                <a:cs typeface="Lucida Sans Unicode" pitchFamily="34" charset="0"/>
              </a:rPr>
              <a:t>ℱ</a:t>
            </a:r>
            <a:r>
              <a:rPr lang="en-US" sz="1800" baseline="-25000">
                <a:solidFill>
                  <a:schemeClr val="bg2"/>
                </a:solidFill>
              </a:rPr>
              <a:t>MAX SALARY</a:t>
            </a:r>
            <a:r>
              <a:rPr lang="en-US" sz="2000" baseline="-25000">
                <a:solidFill>
                  <a:schemeClr val="bg2"/>
                </a:solidFill>
              </a:rPr>
              <a:t> </a:t>
            </a:r>
            <a:r>
              <a:rPr lang="en-US" sz="2000">
                <a:solidFill>
                  <a:schemeClr val="bg2"/>
                </a:solidFill>
              </a:rPr>
              <a:t>(</a:t>
            </a:r>
            <a:r>
              <a:rPr lang="en-US">
                <a:solidFill>
                  <a:schemeClr val="bg2"/>
                </a:solidFill>
                <a:cs typeface="Times New Roman" pitchFamily="18" charset="0"/>
              </a:rPr>
              <a:t>σ</a:t>
            </a:r>
            <a:r>
              <a:rPr lang="en-US" sz="1800" baseline="-25000">
                <a:solidFill>
                  <a:schemeClr val="bg2"/>
                </a:solidFill>
                <a:cs typeface="Times New Roman" pitchFamily="18" charset="0"/>
              </a:rPr>
              <a:t>DNO=5 </a:t>
            </a:r>
            <a:r>
              <a:rPr lang="en-US" sz="2000">
                <a:solidFill>
                  <a:schemeClr val="bg2"/>
                </a:solidFill>
                <a:cs typeface="Times New Roman" pitchFamily="18" charset="0"/>
              </a:rPr>
              <a:t>(EMPLOYEE))</a:t>
            </a:r>
          </a:p>
        </p:txBody>
      </p:sp>
      <p:sp>
        <p:nvSpPr>
          <p:cNvPr id="28686" name="AutoShape 15"/>
          <p:cNvSpPr>
            <a:spLocks noChangeArrowheads="1"/>
          </p:cNvSpPr>
          <p:nvPr/>
        </p:nvSpPr>
        <p:spPr bwMode="auto">
          <a:xfrm>
            <a:off x="2330450" y="5429250"/>
            <a:ext cx="342900" cy="412750"/>
          </a:xfrm>
          <a:prstGeom prst="downArrow">
            <a:avLst>
              <a:gd name="adj1" fmla="val 50000"/>
              <a:gd name="adj2" fmla="val 30093"/>
            </a:avLst>
          </a:prstGeom>
          <a:noFill/>
          <a:ln w="9525">
            <a:solidFill>
              <a:schemeClr val="bg2"/>
            </a:solidFill>
            <a:miter lim="800000"/>
            <a:headEnd/>
            <a:tailEnd/>
          </a:ln>
        </p:spPr>
        <p:txBody>
          <a:bodyPr wrap="none" anchor="ctr"/>
          <a:lstStyle/>
          <a:p>
            <a:pPr algn="ctr"/>
            <a:endParaRPr lang="en-US">
              <a:solidFill>
                <a:schemeClr val="bg2"/>
              </a:solidFill>
            </a:endParaRPr>
          </a:p>
        </p:txBody>
      </p:sp>
      <p:sp>
        <p:nvSpPr>
          <p:cNvPr id="28687" name="AutoShape 16"/>
          <p:cNvSpPr>
            <a:spLocks noChangeArrowheads="1"/>
          </p:cNvSpPr>
          <p:nvPr/>
        </p:nvSpPr>
        <p:spPr bwMode="auto">
          <a:xfrm>
            <a:off x="6521450" y="5375275"/>
            <a:ext cx="342900" cy="466725"/>
          </a:xfrm>
          <a:prstGeom prst="downArrow">
            <a:avLst>
              <a:gd name="adj1" fmla="val 50000"/>
              <a:gd name="adj2" fmla="val 34028"/>
            </a:avLst>
          </a:prstGeom>
          <a:noFill/>
          <a:ln w="9525">
            <a:solidFill>
              <a:schemeClr val="bg2"/>
            </a:solidFill>
            <a:miter lim="800000"/>
            <a:headEnd/>
            <a:tailEnd/>
          </a:ln>
        </p:spPr>
        <p:txBody>
          <a:bodyPr wrap="none" anchor="ctr"/>
          <a:lstStyle/>
          <a:p>
            <a:pPr algn="ctr"/>
            <a:endParaRPr lang="en-US">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6">
                                            <p:bg/>
                                          </p:spTgt>
                                        </p:tgtEl>
                                        <p:attrNameLst>
                                          <p:attrName>style.visibility</p:attrName>
                                        </p:attrNameLst>
                                      </p:cBhvr>
                                      <p:to>
                                        <p:strVal val="visible"/>
                                      </p:to>
                                    </p:set>
                                    <p:anim calcmode="lin" valueType="num">
                                      <p:cBhvr additive="base">
                                        <p:cTn id="7" dur="500" fill="hold"/>
                                        <p:tgtEl>
                                          <p:spTgt spid="2867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8676">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8676">
                                            <p:txEl>
                                              <p:pRg st="0" end="0"/>
                                            </p:txEl>
                                          </p:spTgt>
                                        </p:tgtEl>
                                        <p:attrNameLst>
                                          <p:attrName>style.visibility</p:attrName>
                                        </p:attrNameLst>
                                      </p:cBhvr>
                                      <p:to>
                                        <p:strVal val="visible"/>
                                      </p:to>
                                    </p:set>
                                    <p:anim calcmode="lin" valueType="num">
                                      <p:cBhvr additive="base">
                                        <p:cTn id="11" dur="500" fill="hold"/>
                                        <p:tgtEl>
                                          <p:spTgt spid="2867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676">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8676">
                                            <p:txEl>
                                              <p:pRg st="1" end="1"/>
                                            </p:txEl>
                                          </p:spTgt>
                                        </p:tgtEl>
                                        <p:attrNameLst>
                                          <p:attrName>style.visibility</p:attrName>
                                        </p:attrNameLst>
                                      </p:cBhvr>
                                      <p:to>
                                        <p:strVal val="visible"/>
                                      </p:to>
                                    </p:set>
                                    <p:anim calcmode="lin" valueType="num">
                                      <p:cBhvr additive="base">
                                        <p:cTn id="15" dur="500" fill="hold"/>
                                        <p:tgtEl>
                                          <p:spTgt spid="28676">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8676">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8676">
                                            <p:txEl>
                                              <p:pRg st="2" end="2"/>
                                            </p:txEl>
                                          </p:spTgt>
                                        </p:tgtEl>
                                        <p:attrNameLst>
                                          <p:attrName>style.visibility</p:attrName>
                                        </p:attrNameLst>
                                      </p:cBhvr>
                                      <p:to>
                                        <p:strVal val="visible"/>
                                      </p:to>
                                    </p:set>
                                    <p:anim calcmode="lin" valueType="num">
                                      <p:cBhvr additive="base">
                                        <p:cTn id="19" dur="500" fill="hold"/>
                                        <p:tgtEl>
                                          <p:spTgt spid="286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6">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8676">
                                            <p:txEl>
                                              <p:pRg st="3" end="3"/>
                                            </p:txEl>
                                          </p:spTgt>
                                        </p:tgtEl>
                                        <p:attrNameLst>
                                          <p:attrName>style.visibility</p:attrName>
                                        </p:attrNameLst>
                                      </p:cBhvr>
                                      <p:to>
                                        <p:strVal val="visible"/>
                                      </p:to>
                                    </p:set>
                                    <p:anim calcmode="lin" valueType="num">
                                      <p:cBhvr additive="base">
                                        <p:cTn id="23" dur="500" fill="hold"/>
                                        <p:tgtEl>
                                          <p:spTgt spid="28676">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8676">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8676">
                                            <p:txEl>
                                              <p:pRg st="4" end="4"/>
                                            </p:txEl>
                                          </p:spTgt>
                                        </p:tgtEl>
                                        <p:attrNameLst>
                                          <p:attrName>style.visibility</p:attrName>
                                        </p:attrNameLst>
                                      </p:cBhvr>
                                      <p:to>
                                        <p:strVal val="visible"/>
                                      </p:to>
                                    </p:set>
                                    <p:anim calcmode="lin" valueType="num">
                                      <p:cBhvr additive="base">
                                        <p:cTn id="27" dur="500" fill="hold"/>
                                        <p:tgtEl>
                                          <p:spTgt spid="28676">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867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8678"/>
                                        </p:tgtEl>
                                        <p:attrNameLst>
                                          <p:attrName>style.visibility</p:attrName>
                                        </p:attrNameLst>
                                      </p:cBhvr>
                                      <p:to>
                                        <p:strVal val="visible"/>
                                      </p:to>
                                    </p:set>
                                    <p:anim calcmode="lin" valueType="num">
                                      <p:cBhvr additive="base">
                                        <p:cTn id="33" dur="500" fill="hold"/>
                                        <p:tgtEl>
                                          <p:spTgt spid="28678"/>
                                        </p:tgtEl>
                                        <p:attrNameLst>
                                          <p:attrName>ppt_x</p:attrName>
                                        </p:attrNameLst>
                                      </p:cBhvr>
                                      <p:tavLst>
                                        <p:tav tm="0">
                                          <p:val>
                                            <p:strVal val="#ppt_x"/>
                                          </p:val>
                                        </p:tav>
                                        <p:tav tm="100000">
                                          <p:val>
                                            <p:strVal val="#ppt_x"/>
                                          </p:val>
                                        </p:tav>
                                      </p:tavLst>
                                    </p:anim>
                                    <p:anim calcmode="lin" valueType="num">
                                      <p:cBhvr additive="base">
                                        <p:cTn id="34" dur="500" fill="hold"/>
                                        <p:tgtEl>
                                          <p:spTgt spid="2867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8680"/>
                                        </p:tgtEl>
                                        <p:attrNameLst>
                                          <p:attrName>style.visibility</p:attrName>
                                        </p:attrNameLst>
                                      </p:cBhvr>
                                      <p:to>
                                        <p:strVal val="visible"/>
                                      </p:to>
                                    </p:set>
                                    <p:anim calcmode="lin" valueType="num">
                                      <p:cBhvr additive="base">
                                        <p:cTn id="37" dur="500" fill="hold"/>
                                        <p:tgtEl>
                                          <p:spTgt spid="28680"/>
                                        </p:tgtEl>
                                        <p:attrNameLst>
                                          <p:attrName>ppt_x</p:attrName>
                                        </p:attrNameLst>
                                      </p:cBhvr>
                                      <p:tavLst>
                                        <p:tav tm="0">
                                          <p:val>
                                            <p:strVal val="#ppt_x"/>
                                          </p:val>
                                        </p:tav>
                                        <p:tav tm="100000">
                                          <p:val>
                                            <p:strVal val="#ppt_x"/>
                                          </p:val>
                                        </p:tav>
                                      </p:tavLst>
                                    </p:anim>
                                    <p:anim calcmode="lin" valueType="num">
                                      <p:cBhvr additive="base">
                                        <p:cTn id="38" dur="500" fill="hold"/>
                                        <p:tgtEl>
                                          <p:spTgt spid="28680"/>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8681"/>
                                        </p:tgtEl>
                                        <p:attrNameLst>
                                          <p:attrName>style.visibility</p:attrName>
                                        </p:attrNameLst>
                                      </p:cBhvr>
                                      <p:to>
                                        <p:strVal val="visible"/>
                                      </p:to>
                                    </p:set>
                                    <p:anim calcmode="lin" valueType="num">
                                      <p:cBhvr additive="base">
                                        <p:cTn id="41" dur="500" fill="hold"/>
                                        <p:tgtEl>
                                          <p:spTgt spid="28681"/>
                                        </p:tgtEl>
                                        <p:attrNameLst>
                                          <p:attrName>ppt_x</p:attrName>
                                        </p:attrNameLst>
                                      </p:cBhvr>
                                      <p:tavLst>
                                        <p:tav tm="0">
                                          <p:val>
                                            <p:strVal val="#ppt_x"/>
                                          </p:val>
                                        </p:tav>
                                        <p:tav tm="100000">
                                          <p:val>
                                            <p:strVal val="#ppt_x"/>
                                          </p:val>
                                        </p:tav>
                                      </p:tavLst>
                                    </p:anim>
                                    <p:anim calcmode="lin" valueType="num">
                                      <p:cBhvr additive="base">
                                        <p:cTn id="42" dur="500" fill="hold"/>
                                        <p:tgtEl>
                                          <p:spTgt spid="28681"/>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8682"/>
                                        </p:tgtEl>
                                        <p:attrNameLst>
                                          <p:attrName>style.visibility</p:attrName>
                                        </p:attrNameLst>
                                      </p:cBhvr>
                                      <p:to>
                                        <p:strVal val="visible"/>
                                      </p:to>
                                    </p:set>
                                    <p:anim calcmode="lin" valueType="num">
                                      <p:cBhvr additive="base">
                                        <p:cTn id="45" dur="500" fill="hold"/>
                                        <p:tgtEl>
                                          <p:spTgt spid="28682"/>
                                        </p:tgtEl>
                                        <p:attrNameLst>
                                          <p:attrName>ppt_x</p:attrName>
                                        </p:attrNameLst>
                                      </p:cBhvr>
                                      <p:tavLst>
                                        <p:tav tm="0">
                                          <p:val>
                                            <p:strVal val="#ppt_x"/>
                                          </p:val>
                                        </p:tav>
                                        <p:tav tm="100000">
                                          <p:val>
                                            <p:strVal val="#ppt_x"/>
                                          </p:val>
                                        </p:tav>
                                      </p:tavLst>
                                    </p:anim>
                                    <p:anim calcmode="lin" valueType="num">
                                      <p:cBhvr additive="base">
                                        <p:cTn id="46" dur="500" fill="hold"/>
                                        <p:tgtEl>
                                          <p:spTgt spid="28682"/>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8683"/>
                                        </p:tgtEl>
                                        <p:attrNameLst>
                                          <p:attrName>style.visibility</p:attrName>
                                        </p:attrNameLst>
                                      </p:cBhvr>
                                      <p:to>
                                        <p:strVal val="visible"/>
                                      </p:to>
                                    </p:set>
                                    <p:anim calcmode="lin" valueType="num">
                                      <p:cBhvr additive="base">
                                        <p:cTn id="49" dur="500" fill="hold"/>
                                        <p:tgtEl>
                                          <p:spTgt spid="28683"/>
                                        </p:tgtEl>
                                        <p:attrNameLst>
                                          <p:attrName>ppt_x</p:attrName>
                                        </p:attrNameLst>
                                      </p:cBhvr>
                                      <p:tavLst>
                                        <p:tav tm="0">
                                          <p:val>
                                            <p:strVal val="#ppt_x"/>
                                          </p:val>
                                        </p:tav>
                                        <p:tav tm="100000">
                                          <p:val>
                                            <p:strVal val="#ppt_x"/>
                                          </p:val>
                                        </p:tav>
                                      </p:tavLst>
                                    </p:anim>
                                    <p:anim calcmode="lin" valueType="num">
                                      <p:cBhvr additive="base">
                                        <p:cTn id="50" dur="500" fill="hold"/>
                                        <p:tgtEl>
                                          <p:spTgt spid="2868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8677"/>
                                        </p:tgtEl>
                                        <p:attrNameLst>
                                          <p:attrName>style.visibility</p:attrName>
                                        </p:attrNameLst>
                                      </p:cBhvr>
                                      <p:to>
                                        <p:strVal val="visible"/>
                                      </p:to>
                                    </p:set>
                                    <p:anim calcmode="lin" valueType="num">
                                      <p:cBhvr additive="base">
                                        <p:cTn id="53" dur="500" fill="hold"/>
                                        <p:tgtEl>
                                          <p:spTgt spid="28677"/>
                                        </p:tgtEl>
                                        <p:attrNameLst>
                                          <p:attrName>ppt_x</p:attrName>
                                        </p:attrNameLst>
                                      </p:cBhvr>
                                      <p:tavLst>
                                        <p:tav tm="0">
                                          <p:val>
                                            <p:strVal val="#ppt_x"/>
                                          </p:val>
                                        </p:tav>
                                        <p:tav tm="100000">
                                          <p:val>
                                            <p:strVal val="#ppt_x"/>
                                          </p:val>
                                        </p:tav>
                                      </p:tavLst>
                                    </p:anim>
                                    <p:anim calcmode="lin" valueType="num">
                                      <p:cBhvr additive="base">
                                        <p:cTn id="54" dur="500" fill="hold"/>
                                        <p:tgtEl>
                                          <p:spTgt spid="2867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8685"/>
                                        </p:tgtEl>
                                        <p:attrNameLst>
                                          <p:attrName>style.visibility</p:attrName>
                                        </p:attrNameLst>
                                      </p:cBhvr>
                                      <p:to>
                                        <p:strVal val="visible"/>
                                      </p:to>
                                    </p:set>
                                    <p:anim calcmode="lin" valueType="num">
                                      <p:cBhvr additive="base">
                                        <p:cTn id="59" dur="500" fill="hold"/>
                                        <p:tgtEl>
                                          <p:spTgt spid="28685"/>
                                        </p:tgtEl>
                                        <p:attrNameLst>
                                          <p:attrName>ppt_x</p:attrName>
                                        </p:attrNameLst>
                                      </p:cBhvr>
                                      <p:tavLst>
                                        <p:tav tm="0">
                                          <p:val>
                                            <p:strVal val="#ppt_x"/>
                                          </p:val>
                                        </p:tav>
                                        <p:tav tm="100000">
                                          <p:val>
                                            <p:strVal val="#ppt_x"/>
                                          </p:val>
                                        </p:tav>
                                      </p:tavLst>
                                    </p:anim>
                                    <p:anim calcmode="lin" valueType="num">
                                      <p:cBhvr additive="base">
                                        <p:cTn id="60" dur="500" fill="hold"/>
                                        <p:tgtEl>
                                          <p:spTgt spid="28685"/>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8687"/>
                                        </p:tgtEl>
                                        <p:attrNameLst>
                                          <p:attrName>style.visibility</p:attrName>
                                        </p:attrNameLst>
                                      </p:cBhvr>
                                      <p:to>
                                        <p:strVal val="visible"/>
                                      </p:to>
                                    </p:set>
                                    <p:anim calcmode="lin" valueType="num">
                                      <p:cBhvr additive="base">
                                        <p:cTn id="63" dur="500" fill="hold"/>
                                        <p:tgtEl>
                                          <p:spTgt spid="28687"/>
                                        </p:tgtEl>
                                        <p:attrNameLst>
                                          <p:attrName>ppt_x</p:attrName>
                                        </p:attrNameLst>
                                      </p:cBhvr>
                                      <p:tavLst>
                                        <p:tav tm="0">
                                          <p:val>
                                            <p:strVal val="#ppt_x"/>
                                          </p:val>
                                        </p:tav>
                                        <p:tav tm="100000">
                                          <p:val>
                                            <p:strVal val="#ppt_x"/>
                                          </p:val>
                                        </p:tav>
                                      </p:tavLst>
                                    </p:anim>
                                    <p:anim calcmode="lin" valueType="num">
                                      <p:cBhvr additive="base">
                                        <p:cTn id="64" dur="500" fill="hold"/>
                                        <p:tgtEl>
                                          <p:spTgt spid="28687"/>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8686"/>
                                        </p:tgtEl>
                                        <p:attrNameLst>
                                          <p:attrName>style.visibility</p:attrName>
                                        </p:attrNameLst>
                                      </p:cBhvr>
                                      <p:to>
                                        <p:strVal val="visible"/>
                                      </p:to>
                                    </p:set>
                                    <p:anim calcmode="lin" valueType="num">
                                      <p:cBhvr additive="base">
                                        <p:cTn id="69" dur="500" fill="hold"/>
                                        <p:tgtEl>
                                          <p:spTgt spid="28686"/>
                                        </p:tgtEl>
                                        <p:attrNameLst>
                                          <p:attrName>ppt_x</p:attrName>
                                        </p:attrNameLst>
                                      </p:cBhvr>
                                      <p:tavLst>
                                        <p:tav tm="0">
                                          <p:val>
                                            <p:strVal val="#ppt_x"/>
                                          </p:val>
                                        </p:tav>
                                        <p:tav tm="100000">
                                          <p:val>
                                            <p:strVal val="#ppt_x"/>
                                          </p:val>
                                        </p:tav>
                                      </p:tavLst>
                                    </p:anim>
                                    <p:anim calcmode="lin" valueType="num">
                                      <p:cBhvr additive="base">
                                        <p:cTn id="70" dur="500" fill="hold"/>
                                        <p:tgtEl>
                                          <p:spTgt spid="28686"/>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28684"/>
                                        </p:tgtEl>
                                        <p:attrNameLst>
                                          <p:attrName>style.visibility</p:attrName>
                                        </p:attrNameLst>
                                      </p:cBhvr>
                                      <p:to>
                                        <p:strVal val="visible"/>
                                      </p:to>
                                    </p:set>
                                    <p:anim calcmode="lin" valueType="num">
                                      <p:cBhvr additive="base">
                                        <p:cTn id="73" dur="500" fill="hold"/>
                                        <p:tgtEl>
                                          <p:spTgt spid="28684"/>
                                        </p:tgtEl>
                                        <p:attrNameLst>
                                          <p:attrName>ppt_x</p:attrName>
                                        </p:attrNameLst>
                                      </p:cBhvr>
                                      <p:tavLst>
                                        <p:tav tm="0">
                                          <p:val>
                                            <p:strVal val="#ppt_x"/>
                                          </p:val>
                                        </p:tav>
                                        <p:tav tm="100000">
                                          <p:val>
                                            <p:strVal val="#ppt_x"/>
                                          </p:val>
                                        </p:tav>
                                      </p:tavLst>
                                    </p:anim>
                                    <p:anim calcmode="lin" valueType="num">
                                      <p:cBhvr additive="base">
                                        <p:cTn id="74" dur="500" fill="hold"/>
                                        <p:tgtEl>
                                          <p:spTgt spid="286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build="p" animBg="1"/>
      <p:bldP spid="28677" grpId="0" animBg="1"/>
      <p:bldP spid="28678" grpId="0" animBg="1"/>
      <p:bldP spid="28680" grpId="0" animBg="1"/>
      <p:bldP spid="28681" grpId="0" animBg="1"/>
      <p:bldP spid="28682" grpId="0" animBg="1"/>
      <p:bldP spid="28683" grpId="0" animBg="1"/>
      <p:bldP spid="28684" grpId="0" animBg="1"/>
      <p:bldP spid="28685" grpId="0" animBg="1"/>
      <p:bldP spid="28686" grpId="0" animBg="1"/>
      <p:bldP spid="28687"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685800" y="609600"/>
            <a:ext cx="7772400" cy="1143000"/>
          </a:xfrm>
        </p:spPr>
        <p:txBody>
          <a:bodyPr/>
          <a:lstStyle/>
          <a:p>
            <a:pPr eaLnBrk="1" hangingPunct="1"/>
            <a:r>
              <a:rPr lang="en-US" sz="3200" smtClean="0">
                <a:cs typeface="Times New Roman" pitchFamily="18" charset="0"/>
              </a:rPr>
              <a:t>Algorithms for External Sorting</a:t>
            </a:r>
          </a:p>
        </p:txBody>
      </p:sp>
      <p:sp>
        <p:nvSpPr>
          <p:cNvPr id="29700" name="Rectangle 3"/>
          <p:cNvSpPr>
            <a:spLocks noGrp="1" noChangeArrowheads="1"/>
          </p:cNvSpPr>
          <p:nvPr>
            <p:ph type="body" idx="1"/>
          </p:nvPr>
        </p:nvSpPr>
        <p:spPr>
          <a:xfrm>
            <a:off x="685800" y="1752600"/>
            <a:ext cx="7772400" cy="4635500"/>
          </a:xfrm>
        </p:spPr>
        <p:txBody>
          <a:bodyPr/>
          <a:lstStyle/>
          <a:p>
            <a:pPr algn="just" eaLnBrk="1" hangingPunct="1">
              <a:buClr>
                <a:srgbClr val="99CCFF"/>
              </a:buClr>
              <a:buFont typeface="Wingdings" pitchFamily="2" charset="2"/>
              <a:buChar char="Ø"/>
            </a:pPr>
            <a:r>
              <a:rPr lang="en-US" sz="2800" b="1" smtClean="0"/>
              <a:t>External sorting</a:t>
            </a:r>
            <a:r>
              <a:rPr lang="en-US" sz="2800" smtClean="0"/>
              <a:t>: refers to sorting algorithms that are suitable for large files of records stored on disk that do not fit entirely in main memory, such as most database files.</a:t>
            </a:r>
          </a:p>
          <a:p>
            <a:pPr algn="just" eaLnBrk="1" hangingPunct="1">
              <a:buClr>
                <a:srgbClr val="99CCFF"/>
              </a:buClr>
              <a:buFont typeface="Wingdings" pitchFamily="2" charset="2"/>
              <a:buChar char="Ø"/>
            </a:pPr>
            <a:endParaRPr lang="en-US" sz="2800" smtClean="0"/>
          </a:p>
          <a:p>
            <a:pPr algn="just" eaLnBrk="1" hangingPunct="1">
              <a:buClr>
                <a:srgbClr val="99CCFF"/>
              </a:buClr>
              <a:buFont typeface="Wingdings" pitchFamily="2" charset="2"/>
              <a:buChar char="Ø"/>
            </a:pPr>
            <a:r>
              <a:rPr lang="en-US" sz="2800" b="1" smtClean="0"/>
              <a:t>Sort-Merge</a:t>
            </a:r>
            <a:r>
              <a:rPr lang="en-US" sz="2800" smtClean="0"/>
              <a:t> </a:t>
            </a:r>
            <a:r>
              <a:rPr lang="en-US" sz="2800" b="1" smtClean="0"/>
              <a:t>strategy</a:t>
            </a:r>
            <a:r>
              <a:rPr lang="en-US" sz="2800" smtClean="0"/>
              <a:t>:  starts by sorting small subfiles (</a:t>
            </a:r>
            <a:r>
              <a:rPr lang="en-US" sz="2800" b="1" smtClean="0"/>
              <a:t>runs</a:t>
            </a:r>
            <a:r>
              <a:rPr lang="en-US" sz="2800" smtClean="0"/>
              <a:t>) of the main file and then merges the sorted runs, creating larger sorted subfiles that are merged in turn.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700">
                                            <p:txEl>
                                              <p:pRg st="0" end="0"/>
                                            </p:txEl>
                                          </p:spTgt>
                                        </p:tgtEl>
                                        <p:attrNameLst>
                                          <p:attrName>style.visibility</p:attrName>
                                        </p:attrNameLst>
                                      </p:cBhvr>
                                      <p:to>
                                        <p:strVal val="visible"/>
                                      </p:to>
                                    </p:set>
                                    <p:anim calcmode="lin" valueType="num">
                                      <p:cBhvr additive="base">
                                        <p:cTn id="7" dur="500" fill="hold"/>
                                        <p:tgtEl>
                                          <p:spTgt spid="2970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70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700">
                                            <p:txEl>
                                              <p:pRg st="2" end="2"/>
                                            </p:txEl>
                                          </p:spTgt>
                                        </p:tgtEl>
                                        <p:attrNameLst>
                                          <p:attrName>style.visibility</p:attrName>
                                        </p:attrNameLst>
                                      </p:cBhvr>
                                      <p:to>
                                        <p:strVal val="visible"/>
                                      </p:to>
                                    </p:set>
                                    <p:anim calcmode="lin" valueType="num">
                                      <p:cBhvr additive="base">
                                        <p:cTn id="13" dur="500" fill="hold"/>
                                        <p:tgtEl>
                                          <p:spTgt spid="2970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70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115"/>
          <p:cNvGrpSpPr>
            <a:grpSpLocks/>
          </p:cNvGrpSpPr>
          <p:nvPr/>
        </p:nvGrpSpPr>
        <p:grpSpPr bwMode="auto">
          <a:xfrm>
            <a:off x="2330450" y="911225"/>
            <a:ext cx="4816475" cy="5473700"/>
            <a:chOff x="2296" y="772"/>
            <a:chExt cx="3034" cy="3448"/>
          </a:xfrm>
        </p:grpSpPr>
        <p:sp>
          <p:nvSpPr>
            <p:cNvPr id="20483" name="Rectangle 4"/>
            <p:cNvSpPr>
              <a:spLocks noChangeArrowheads="1"/>
            </p:cNvSpPr>
            <p:nvPr/>
          </p:nvSpPr>
          <p:spPr bwMode="auto">
            <a:xfrm>
              <a:off x="4752" y="884"/>
              <a:ext cx="578"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Input file</a:t>
              </a:r>
            </a:p>
          </p:txBody>
        </p:sp>
        <p:sp>
          <p:nvSpPr>
            <p:cNvPr id="20484" name="Rectangle 5"/>
            <p:cNvSpPr>
              <a:spLocks noChangeArrowheads="1"/>
            </p:cNvSpPr>
            <p:nvPr/>
          </p:nvSpPr>
          <p:spPr bwMode="auto">
            <a:xfrm>
              <a:off x="4699" y="1047"/>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0</a:t>
              </a:r>
            </a:p>
          </p:txBody>
        </p:sp>
        <p:sp>
          <p:nvSpPr>
            <p:cNvPr id="20485" name="Rectangle 6"/>
            <p:cNvSpPr>
              <a:spLocks noChangeArrowheads="1"/>
            </p:cNvSpPr>
            <p:nvPr/>
          </p:nvSpPr>
          <p:spPr bwMode="auto">
            <a:xfrm>
              <a:off x="4699" y="1370"/>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1</a:t>
              </a:r>
            </a:p>
          </p:txBody>
        </p:sp>
        <p:sp>
          <p:nvSpPr>
            <p:cNvPr id="20486" name="Rectangle 7"/>
            <p:cNvSpPr>
              <a:spLocks noChangeArrowheads="1"/>
            </p:cNvSpPr>
            <p:nvPr/>
          </p:nvSpPr>
          <p:spPr bwMode="auto">
            <a:xfrm>
              <a:off x="4699" y="1855"/>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2</a:t>
              </a:r>
            </a:p>
          </p:txBody>
        </p:sp>
        <p:sp>
          <p:nvSpPr>
            <p:cNvPr id="20487" name="Rectangle 8"/>
            <p:cNvSpPr>
              <a:spLocks noChangeArrowheads="1"/>
            </p:cNvSpPr>
            <p:nvPr/>
          </p:nvSpPr>
          <p:spPr bwMode="auto">
            <a:xfrm>
              <a:off x="4699" y="2664"/>
              <a:ext cx="471"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rPr>
                <a:t>PASS 3</a:t>
              </a:r>
            </a:p>
          </p:txBody>
        </p:sp>
        <p:sp>
          <p:nvSpPr>
            <p:cNvPr id="20488" name="Freeform 9"/>
            <p:cNvSpPr>
              <a:spLocks/>
            </p:cNvSpPr>
            <p:nvPr/>
          </p:nvSpPr>
          <p:spPr bwMode="auto">
            <a:xfrm>
              <a:off x="2364" y="1209"/>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noFill/>
            <a:ln w="12700" cap="rnd">
              <a:solidFill>
                <a:srgbClr val="000000"/>
              </a:solidFill>
              <a:round/>
              <a:headEnd/>
              <a:tailEnd/>
            </a:ln>
          </p:spPr>
          <p:txBody>
            <a:bodyPr/>
            <a:lstStyle/>
            <a:p>
              <a:endParaRPr lang="en-US"/>
            </a:p>
          </p:txBody>
        </p:sp>
        <p:sp>
          <p:nvSpPr>
            <p:cNvPr id="20489" name="Freeform 10"/>
            <p:cNvSpPr>
              <a:spLocks/>
            </p:cNvSpPr>
            <p:nvPr/>
          </p:nvSpPr>
          <p:spPr bwMode="auto">
            <a:xfrm>
              <a:off x="26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0" name="Freeform 11"/>
            <p:cNvSpPr>
              <a:spLocks/>
            </p:cNvSpPr>
            <p:nvPr/>
          </p:nvSpPr>
          <p:spPr bwMode="auto">
            <a:xfrm>
              <a:off x="29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1" name="Freeform 12"/>
            <p:cNvSpPr>
              <a:spLocks/>
            </p:cNvSpPr>
            <p:nvPr/>
          </p:nvSpPr>
          <p:spPr bwMode="auto">
            <a:xfrm>
              <a:off x="32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2" name="Freeform 13"/>
            <p:cNvSpPr>
              <a:spLocks/>
            </p:cNvSpPr>
            <p:nvPr/>
          </p:nvSpPr>
          <p:spPr bwMode="auto">
            <a:xfrm>
              <a:off x="3563"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3" name="Freeform 14"/>
            <p:cNvSpPr>
              <a:spLocks/>
            </p:cNvSpPr>
            <p:nvPr/>
          </p:nvSpPr>
          <p:spPr bwMode="auto">
            <a:xfrm>
              <a:off x="3863" y="1209"/>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noFill/>
            <a:ln w="12700" cap="rnd">
              <a:solidFill>
                <a:srgbClr val="000000"/>
              </a:solidFill>
              <a:round/>
              <a:headEnd/>
              <a:tailEnd/>
            </a:ln>
          </p:spPr>
          <p:txBody>
            <a:bodyPr/>
            <a:lstStyle/>
            <a:p>
              <a:endParaRPr lang="en-US"/>
            </a:p>
          </p:txBody>
        </p:sp>
        <p:sp>
          <p:nvSpPr>
            <p:cNvPr id="20494" name="Freeform 15"/>
            <p:cNvSpPr>
              <a:spLocks/>
            </p:cNvSpPr>
            <p:nvPr/>
          </p:nvSpPr>
          <p:spPr bwMode="auto">
            <a:xfrm>
              <a:off x="4163" y="1209"/>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noFill/>
            <a:ln w="12700" cap="rnd">
              <a:solidFill>
                <a:srgbClr val="000000"/>
              </a:solidFill>
              <a:round/>
              <a:headEnd/>
              <a:tailEnd/>
            </a:ln>
          </p:spPr>
          <p:txBody>
            <a:bodyPr/>
            <a:lstStyle/>
            <a:p>
              <a:endParaRPr lang="en-US"/>
            </a:p>
          </p:txBody>
        </p:sp>
        <p:sp>
          <p:nvSpPr>
            <p:cNvPr id="20495" name="Freeform 16"/>
            <p:cNvSpPr>
              <a:spLocks/>
            </p:cNvSpPr>
            <p:nvPr/>
          </p:nvSpPr>
          <p:spPr bwMode="auto">
            <a:xfrm>
              <a:off x="4462" y="1209"/>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solidFill>
              <a:schemeClr val="tx2"/>
            </a:solidFill>
            <a:ln w="12700" cap="rnd">
              <a:solidFill>
                <a:srgbClr val="000000"/>
              </a:solidFill>
              <a:round/>
              <a:headEnd/>
              <a:tailEnd/>
            </a:ln>
          </p:spPr>
          <p:txBody>
            <a:bodyPr/>
            <a:lstStyle/>
            <a:p>
              <a:endParaRPr lang="en-US"/>
            </a:p>
          </p:txBody>
        </p:sp>
        <p:sp>
          <p:nvSpPr>
            <p:cNvPr id="20496" name="Freeform 17"/>
            <p:cNvSpPr>
              <a:spLocks/>
            </p:cNvSpPr>
            <p:nvPr/>
          </p:nvSpPr>
          <p:spPr bwMode="auto">
            <a:xfrm>
              <a:off x="2513" y="1533"/>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7" name="Freeform 18"/>
            <p:cNvSpPr>
              <a:spLocks/>
            </p:cNvSpPr>
            <p:nvPr/>
          </p:nvSpPr>
          <p:spPr bwMode="auto">
            <a:xfrm>
              <a:off x="2513" y="169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498" name="Freeform 19"/>
            <p:cNvSpPr>
              <a:spLocks/>
            </p:cNvSpPr>
            <p:nvPr/>
          </p:nvSpPr>
          <p:spPr bwMode="auto">
            <a:xfrm>
              <a:off x="3113" y="1533"/>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499" name="Freeform 20"/>
            <p:cNvSpPr>
              <a:spLocks/>
            </p:cNvSpPr>
            <p:nvPr/>
          </p:nvSpPr>
          <p:spPr bwMode="auto">
            <a:xfrm>
              <a:off x="3113" y="169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00" name="Freeform 21"/>
            <p:cNvSpPr>
              <a:spLocks/>
            </p:cNvSpPr>
            <p:nvPr/>
          </p:nvSpPr>
          <p:spPr bwMode="auto">
            <a:xfrm>
              <a:off x="3713" y="1533"/>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501" name="Freeform 22"/>
            <p:cNvSpPr>
              <a:spLocks/>
            </p:cNvSpPr>
            <p:nvPr/>
          </p:nvSpPr>
          <p:spPr bwMode="auto">
            <a:xfrm>
              <a:off x="3713" y="169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02" name="Freeform 23"/>
            <p:cNvSpPr>
              <a:spLocks/>
            </p:cNvSpPr>
            <p:nvPr/>
          </p:nvSpPr>
          <p:spPr bwMode="auto">
            <a:xfrm>
              <a:off x="4313" y="1533"/>
              <a:ext cx="200" cy="162"/>
            </a:xfrm>
            <a:custGeom>
              <a:avLst/>
              <a:gdLst>
                <a:gd name="T0" fmla="*/ 0 w 200"/>
                <a:gd name="T1" fmla="*/ 161 h 162"/>
                <a:gd name="T2" fmla="*/ 0 w 200"/>
                <a:gd name="T3" fmla="*/ 0 h 162"/>
                <a:gd name="T4" fmla="*/ 199 w 200"/>
                <a:gd name="T5" fmla="*/ 0 h 162"/>
                <a:gd name="T6" fmla="*/ 199 w 200"/>
                <a:gd name="T7" fmla="*/ 161 h 162"/>
                <a:gd name="T8" fmla="*/ 0 w 200"/>
                <a:gd name="T9" fmla="*/ 161 h 162"/>
                <a:gd name="T10" fmla="*/ 0 60000 65536"/>
                <a:gd name="T11" fmla="*/ 0 60000 65536"/>
                <a:gd name="T12" fmla="*/ 0 60000 65536"/>
                <a:gd name="T13" fmla="*/ 0 60000 65536"/>
                <a:gd name="T14" fmla="*/ 0 60000 65536"/>
                <a:gd name="T15" fmla="*/ 0 w 200"/>
                <a:gd name="T16" fmla="*/ 0 h 162"/>
                <a:gd name="T17" fmla="*/ 200 w 200"/>
                <a:gd name="T18" fmla="*/ 162 h 162"/>
              </a:gdLst>
              <a:ahLst/>
              <a:cxnLst>
                <a:cxn ang="T10">
                  <a:pos x="T0" y="T1"/>
                </a:cxn>
                <a:cxn ang="T11">
                  <a:pos x="T2" y="T3"/>
                </a:cxn>
                <a:cxn ang="T12">
                  <a:pos x="T4" y="T5"/>
                </a:cxn>
                <a:cxn ang="T13">
                  <a:pos x="T6" y="T7"/>
                </a:cxn>
                <a:cxn ang="T14">
                  <a:pos x="T8" y="T9"/>
                </a:cxn>
              </a:cxnLst>
              <a:rect l="T15" t="T16" r="T17" b="T18"/>
              <a:pathLst>
                <a:path w="200" h="162">
                  <a:moveTo>
                    <a:pt x="0" y="161"/>
                  </a:moveTo>
                  <a:lnTo>
                    <a:pt x="0" y="0"/>
                  </a:lnTo>
                  <a:lnTo>
                    <a:pt x="199" y="0"/>
                  </a:lnTo>
                  <a:lnTo>
                    <a:pt x="199" y="161"/>
                  </a:lnTo>
                  <a:lnTo>
                    <a:pt x="0" y="161"/>
                  </a:lnTo>
                </a:path>
              </a:pathLst>
            </a:custGeom>
            <a:solidFill>
              <a:schemeClr val="tx2"/>
            </a:solidFill>
            <a:ln w="12700" cap="rnd">
              <a:solidFill>
                <a:srgbClr val="000000"/>
              </a:solidFill>
              <a:round/>
              <a:headEnd/>
              <a:tailEnd/>
            </a:ln>
          </p:spPr>
          <p:txBody>
            <a:bodyPr/>
            <a:lstStyle/>
            <a:p>
              <a:endParaRPr lang="en-US"/>
            </a:p>
          </p:txBody>
        </p:sp>
        <p:sp>
          <p:nvSpPr>
            <p:cNvPr id="20503" name="Freeform 24"/>
            <p:cNvSpPr>
              <a:spLocks/>
            </p:cNvSpPr>
            <p:nvPr/>
          </p:nvSpPr>
          <p:spPr bwMode="auto">
            <a:xfrm>
              <a:off x="4313" y="1694"/>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noFill/>
            <a:ln w="12700" cap="rnd">
              <a:solidFill>
                <a:srgbClr val="000000"/>
              </a:solidFill>
              <a:round/>
              <a:headEnd/>
              <a:tailEnd/>
            </a:ln>
          </p:spPr>
          <p:txBody>
            <a:bodyPr/>
            <a:lstStyle/>
            <a:p>
              <a:endParaRPr lang="en-US"/>
            </a:p>
          </p:txBody>
        </p:sp>
        <p:sp>
          <p:nvSpPr>
            <p:cNvPr id="20504" name="Freeform 25"/>
            <p:cNvSpPr>
              <a:spLocks/>
            </p:cNvSpPr>
            <p:nvPr/>
          </p:nvSpPr>
          <p:spPr bwMode="auto">
            <a:xfrm>
              <a:off x="2813" y="2179"/>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05" name="Freeform 26"/>
            <p:cNvSpPr>
              <a:spLocks/>
            </p:cNvSpPr>
            <p:nvPr/>
          </p:nvSpPr>
          <p:spPr bwMode="auto">
            <a:xfrm>
              <a:off x="2813" y="2341"/>
              <a:ext cx="202" cy="162"/>
            </a:xfrm>
            <a:custGeom>
              <a:avLst/>
              <a:gdLst>
                <a:gd name="T0" fmla="*/ 0 w 202"/>
                <a:gd name="T1" fmla="*/ 161 h 162"/>
                <a:gd name="T2" fmla="*/ 0 w 202"/>
                <a:gd name="T3" fmla="*/ 0 h 162"/>
                <a:gd name="T4" fmla="*/ 201 w 202"/>
                <a:gd name="T5" fmla="*/ 0 h 162"/>
                <a:gd name="T6" fmla="*/ 201 w 202"/>
                <a:gd name="T7" fmla="*/ 161 h 162"/>
                <a:gd name="T8" fmla="*/ 0 w 202"/>
                <a:gd name="T9" fmla="*/ 161 h 162"/>
                <a:gd name="T10" fmla="*/ 0 60000 65536"/>
                <a:gd name="T11" fmla="*/ 0 60000 65536"/>
                <a:gd name="T12" fmla="*/ 0 60000 65536"/>
                <a:gd name="T13" fmla="*/ 0 60000 65536"/>
                <a:gd name="T14" fmla="*/ 0 60000 65536"/>
                <a:gd name="T15" fmla="*/ 0 w 202"/>
                <a:gd name="T16" fmla="*/ 0 h 162"/>
                <a:gd name="T17" fmla="*/ 202 w 202"/>
                <a:gd name="T18" fmla="*/ 162 h 162"/>
              </a:gdLst>
              <a:ahLst/>
              <a:cxnLst>
                <a:cxn ang="T10">
                  <a:pos x="T0" y="T1"/>
                </a:cxn>
                <a:cxn ang="T11">
                  <a:pos x="T2" y="T3"/>
                </a:cxn>
                <a:cxn ang="T12">
                  <a:pos x="T4" y="T5"/>
                </a:cxn>
                <a:cxn ang="T13">
                  <a:pos x="T6" y="T7"/>
                </a:cxn>
                <a:cxn ang="T14">
                  <a:pos x="T8" y="T9"/>
                </a:cxn>
              </a:cxnLst>
              <a:rect l="T15" t="T16" r="T17" b="T18"/>
              <a:pathLst>
                <a:path w="202" h="162">
                  <a:moveTo>
                    <a:pt x="0" y="161"/>
                  </a:moveTo>
                  <a:lnTo>
                    <a:pt x="0" y="0"/>
                  </a:lnTo>
                  <a:lnTo>
                    <a:pt x="201" y="0"/>
                  </a:lnTo>
                  <a:lnTo>
                    <a:pt x="201" y="161"/>
                  </a:lnTo>
                  <a:lnTo>
                    <a:pt x="0" y="161"/>
                  </a:lnTo>
                </a:path>
              </a:pathLst>
            </a:custGeom>
            <a:noFill/>
            <a:ln w="12700" cap="rnd">
              <a:solidFill>
                <a:srgbClr val="000000"/>
              </a:solidFill>
              <a:round/>
              <a:headEnd/>
              <a:tailEnd/>
            </a:ln>
          </p:spPr>
          <p:txBody>
            <a:bodyPr/>
            <a:lstStyle/>
            <a:p>
              <a:endParaRPr lang="en-US"/>
            </a:p>
          </p:txBody>
        </p:sp>
        <p:sp>
          <p:nvSpPr>
            <p:cNvPr id="20506" name="Freeform 27"/>
            <p:cNvSpPr>
              <a:spLocks/>
            </p:cNvSpPr>
            <p:nvPr/>
          </p:nvSpPr>
          <p:spPr bwMode="auto">
            <a:xfrm>
              <a:off x="2813" y="2502"/>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07" name="Freeform 28"/>
            <p:cNvSpPr>
              <a:spLocks/>
            </p:cNvSpPr>
            <p:nvPr/>
          </p:nvSpPr>
          <p:spPr bwMode="auto">
            <a:xfrm>
              <a:off x="4012" y="2017"/>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solidFill>
              <a:schemeClr val="tx2"/>
            </a:solidFill>
            <a:ln w="12700" cap="rnd">
              <a:solidFill>
                <a:srgbClr val="000000"/>
              </a:solidFill>
              <a:round/>
              <a:headEnd/>
              <a:tailEnd/>
            </a:ln>
          </p:spPr>
          <p:txBody>
            <a:bodyPr/>
            <a:lstStyle/>
            <a:p>
              <a:endParaRPr lang="en-US"/>
            </a:p>
          </p:txBody>
        </p:sp>
        <p:sp>
          <p:nvSpPr>
            <p:cNvPr id="20508" name="Freeform 29"/>
            <p:cNvSpPr>
              <a:spLocks/>
            </p:cNvSpPr>
            <p:nvPr/>
          </p:nvSpPr>
          <p:spPr bwMode="auto">
            <a:xfrm>
              <a:off x="4012" y="2179"/>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09" name="Freeform 30"/>
            <p:cNvSpPr>
              <a:spLocks/>
            </p:cNvSpPr>
            <p:nvPr/>
          </p:nvSpPr>
          <p:spPr bwMode="auto">
            <a:xfrm>
              <a:off x="4012" y="2341"/>
              <a:ext cx="202" cy="162"/>
            </a:xfrm>
            <a:custGeom>
              <a:avLst/>
              <a:gdLst>
                <a:gd name="T0" fmla="*/ 0 w 202"/>
                <a:gd name="T1" fmla="*/ 161 h 162"/>
                <a:gd name="T2" fmla="*/ 0 w 202"/>
                <a:gd name="T3" fmla="*/ 0 h 162"/>
                <a:gd name="T4" fmla="*/ 201 w 202"/>
                <a:gd name="T5" fmla="*/ 0 h 162"/>
                <a:gd name="T6" fmla="*/ 201 w 202"/>
                <a:gd name="T7" fmla="*/ 161 h 162"/>
                <a:gd name="T8" fmla="*/ 0 w 202"/>
                <a:gd name="T9" fmla="*/ 161 h 162"/>
                <a:gd name="T10" fmla="*/ 0 60000 65536"/>
                <a:gd name="T11" fmla="*/ 0 60000 65536"/>
                <a:gd name="T12" fmla="*/ 0 60000 65536"/>
                <a:gd name="T13" fmla="*/ 0 60000 65536"/>
                <a:gd name="T14" fmla="*/ 0 60000 65536"/>
                <a:gd name="T15" fmla="*/ 0 w 202"/>
                <a:gd name="T16" fmla="*/ 0 h 162"/>
                <a:gd name="T17" fmla="*/ 202 w 202"/>
                <a:gd name="T18" fmla="*/ 162 h 162"/>
              </a:gdLst>
              <a:ahLst/>
              <a:cxnLst>
                <a:cxn ang="T10">
                  <a:pos x="T0" y="T1"/>
                </a:cxn>
                <a:cxn ang="T11">
                  <a:pos x="T2" y="T3"/>
                </a:cxn>
                <a:cxn ang="T12">
                  <a:pos x="T4" y="T5"/>
                </a:cxn>
                <a:cxn ang="T13">
                  <a:pos x="T6" y="T7"/>
                </a:cxn>
                <a:cxn ang="T14">
                  <a:pos x="T8" y="T9"/>
                </a:cxn>
              </a:cxnLst>
              <a:rect l="T15" t="T16" r="T17" b="T18"/>
              <a:pathLst>
                <a:path w="202" h="162">
                  <a:moveTo>
                    <a:pt x="0" y="161"/>
                  </a:moveTo>
                  <a:lnTo>
                    <a:pt x="0" y="0"/>
                  </a:lnTo>
                  <a:lnTo>
                    <a:pt x="201" y="0"/>
                  </a:lnTo>
                  <a:lnTo>
                    <a:pt x="201" y="161"/>
                  </a:lnTo>
                  <a:lnTo>
                    <a:pt x="0" y="161"/>
                  </a:lnTo>
                </a:path>
              </a:pathLst>
            </a:custGeom>
            <a:noFill/>
            <a:ln w="12700" cap="rnd">
              <a:solidFill>
                <a:srgbClr val="000000"/>
              </a:solidFill>
              <a:round/>
              <a:headEnd/>
              <a:tailEnd/>
            </a:ln>
          </p:spPr>
          <p:txBody>
            <a:bodyPr/>
            <a:lstStyle/>
            <a:p>
              <a:endParaRPr lang="en-US"/>
            </a:p>
          </p:txBody>
        </p:sp>
        <p:sp>
          <p:nvSpPr>
            <p:cNvPr id="20510" name="Freeform 31"/>
            <p:cNvSpPr>
              <a:spLocks/>
            </p:cNvSpPr>
            <p:nvPr/>
          </p:nvSpPr>
          <p:spPr bwMode="auto">
            <a:xfrm>
              <a:off x="4012" y="2502"/>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11" name="Freeform 32"/>
            <p:cNvSpPr>
              <a:spLocks/>
            </p:cNvSpPr>
            <p:nvPr/>
          </p:nvSpPr>
          <p:spPr bwMode="auto">
            <a:xfrm>
              <a:off x="3413" y="2826"/>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solidFill>
              <a:schemeClr val="tx2"/>
            </a:solidFill>
            <a:ln w="12700" cap="rnd">
              <a:solidFill>
                <a:srgbClr val="000000"/>
              </a:solidFill>
              <a:round/>
              <a:headEnd/>
              <a:tailEnd/>
            </a:ln>
          </p:spPr>
          <p:txBody>
            <a:bodyPr/>
            <a:lstStyle/>
            <a:p>
              <a:endParaRPr lang="en-US"/>
            </a:p>
          </p:txBody>
        </p:sp>
        <p:sp>
          <p:nvSpPr>
            <p:cNvPr id="20512" name="Freeform 33"/>
            <p:cNvSpPr>
              <a:spLocks/>
            </p:cNvSpPr>
            <p:nvPr/>
          </p:nvSpPr>
          <p:spPr bwMode="auto">
            <a:xfrm>
              <a:off x="3413" y="2987"/>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3" name="Freeform 34"/>
            <p:cNvSpPr>
              <a:spLocks/>
            </p:cNvSpPr>
            <p:nvPr/>
          </p:nvSpPr>
          <p:spPr bwMode="auto">
            <a:xfrm>
              <a:off x="3413" y="3149"/>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4" name="Freeform 35"/>
            <p:cNvSpPr>
              <a:spLocks/>
            </p:cNvSpPr>
            <p:nvPr/>
          </p:nvSpPr>
          <p:spPr bwMode="auto">
            <a:xfrm>
              <a:off x="3413" y="3311"/>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515" name="Freeform 36"/>
            <p:cNvSpPr>
              <a:spLocks/>
            </p:cNvSpPr>
            <p:nvPr/>
          </p:nvSpPr>
          <p:spPr bwMode="auto">
            <a:xfrm>
              <a:off x="3413" y="3472"/>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6" name="Freeform 37"/>
            <p:cNvSpPr>
              <a:spLocks/>
            </p:cNvSpPr>
            <p:nvPr/>
          </p:nvSpPr>
          <p:spPr bwMode="auto">
            <a:xfrm>
              <a:off x="3413" y="3634"/>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7" name="Freeform 38"/>
            <p:cNvSpPr>
              <a:spLocks/>
            </p:cNvSpPr>
            <p:nvPr/>
          </p:nvSpPr>
          <p:spPr bwMode="auto">
            <a:xfrm>
              <a:off x="3413" y="3796"/>
              <a:ext cx="201" cy="162"/>
            </a:xfrm>
            <a:custGeom>
              <a:avLst/>
              <a:gdLst>
                <a:gd name="T0" fmla="*/ 0 w 201"/>
                <a:gd name="T1" fmla="*/ 161 h 162"/>
                <a:gd name="T2" fmla="*/ 0 w 201"/>
                <a:gd name="T3" fmla="*/ 0 h 162"/>
                <a:gd name="T4" fmla="*/ 200 w 201"/>
                <a:gd name="T5" fmla="*/ 0 h 162"/>
                <a:gd name="T6" fmla="*/ 200 w 201"/>
                <a:gd name="T7" fmla="*/ 161 h 162"/>
                <a:gd name="T8" fmla="*/ 0 w 201"/>
                <a:gd name="T9" fmla="*/ 161 h 162"/>
                <a:gd name="T10" fmla="*/ 0 60000 65536"/>
                <a:gd name="T11" fmla="*/ 0 60000 65536"/>
                <a:gd name="T12" fmla="*/ 0 60000 65536"/>
                <a:gd name="T13" fmla="*/ 0 60000 65536"/>
                <a:gd name="T14" fmla="*/ 0 60000 65536"/>
                <a:gd name="T15" fmla="*/ 0 w 201"/>
                <a:gd name="T16" fmla="*/ 0 h 162"/>
                <a:gd name="T17" fmla="*/ 201 w 201"/>
                <a:gd name="T18" fmla="*/ 162 h 162"/>
              </a:gdLst>
              <a:ahLst/>
              <a:cxnLst>
                <a:cxn ang="T10">
                  <a:pos x="T0" y="T1"/>
                </a:cxn>
                <a:cxn ang="T11">
                  <a:pos x="T2" y="T3"/>
                </a:cxn>
                <a:cxn ang="T12">
                  <a:pos x="T4" y="T5"/>
                </a:cxn>
                <a:cxn ang="T13">
                  <a:pos x="T6" y="T7"/>
                </a:cxn>
                <a:cxn ang="T14">
                  <a:pos x="T8" y="T9"/>
                </a:cxn>
              </a:cxnLst>
              <a:rect l="T15" t="T16" r="T17" b="T18"/>
              <a:pathLst>
                <a:path w="201" h="162">
                  <a:moveTo>
                    <a:pt x="0" y="161"/>
                  </a:moveTo>
                  <a:lnTo>
                    <a:pt x="0" y="0"/>
                  </a:lnTo>
                  <a:lnTo>
                    <a:pt x="200" y="0"/>
                  </a:lnTo>
                  <a:lnTo>
                    <a:pt x="200" y="161"/>
                  </a:lnTo>
                  <a:lnTo>
                    <a:pt x="0" y="161"/>
                  </a:lnTo>
                </a:path>
              </a:pathLst>
            </a:custGeom>
            <a:noFill/>
            <a:ln w="12700" cap="rnd">
              <a:solidFill>
                <a:srgbClr val="000000"/>
              </a:solidFill>
              <a:round/>
              <a:headEnd/>
              <a:tailEnd/>
            </a:ln>
          </p:spPr>
          <p:txBody>
            <a:bodyPr/>
            <a:lstStyle/>
            <a:p>
              <a:endParaRPr lang="en-US"/>
            </a:p>
          </p:txBody>
        </p:sp>
        <p:sp>
          <p:nvSpPr>
            <p:cNvPr id="20518" name="Freeform 39"/>
            <p:cNvSpPr>
              <a:spLocks/>
            </p:cNvSpPr>
            <p:nvPr/>
          </p:nvSpPr>
          <p:spPr bwMode="auto">
            <a:xfrm>
              <a:off x="3413" y="3957"/>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noFill/>
            <a:ln w="12700" cap="rnd">
              <a:solidFill>
                <a:srgbClr val="000000"/>
              </a:solidFill>
              <a:round/>
              <a:headEnd/>
              <a:tailEnd/>
            </a:ln>
          </p:spPr>
          <p:txBody>
            <a:bodyPr/>
            <a:lstStyle/>
            <a:p>
              <a:endParaRPr lang="en-US"/>
            </a:p>
          </p:txBody>
        </p:sp>
        <p:sp>
          <p:nvSpPr>
            <p:cNvPr id="20519" name="Rectangle 40"/>
            <p:cNvSpPr>
              <a:spLocks noChangeArrowheads="1"/>
            </p:cNvSpPr>
            <p:nvPr/>
          </p:nvSpPr>
          <p:spPr bwMode="auto">
            <a:xfrm>
              <a:off x="3422" y="3956"/>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9</a:t>
              </a:r>
            </a:p>
          </p:txBody>
        </p:sp>
        <p:sp>
          <p:nvSpPr>
            <p:cNvPr id="20520" name="Freeform 41"/>
            <p:cNvSpPr>
              <a:spLocks/>
            </p:cNvSpPr>
            <p:nvPr/>
          </p:nvSpPr>
          <p:spPr bwMode="auto">
            <a:xfrm>
              <a:off x="26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1" name="Freeform 42"/>
            <p:cNvSpPr>
              <a:spLocks/>
            </p:cNvSpPr>
            <p:nvPr/>
          </p:nvSpPr>
          <p:spPr bwMode="auto">
            <a:xfrm>
              <a:off x="29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2" name="Freeform 43"/>
            <p:cNvSpPr>
              <a:spLocks/>
            </p:cNvSpPr>
            <p:nvPr/>
          </p:nvSpPr>
          <p:spPr bwMode="auto">
            <a:xfrm>
              <a:off x="32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3" name="Freeform 44"/>
            <p:cNvSpPr>
              <a:spLocks/>
            </p:cNvSpPr>
            <p:nvPr/>
          </p:nvSpPr>
          <p:spPr bwMode="auto">
            <a:xfrm>
              <a:off x="3563"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4" name="Freeform 45"/>
            <p:cNvSpPr>
              <a:spLocks/>
            </p:cNvSpPr>
            <p:nvPr/>
          </p:nvSpPr>
          <p:spPr bwMode="auto">
            <a:xfrm>
              <a:off x="3863" y="885"/>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5" name="Freeform 46"/>
            <p:cNvSpPr>
              <a:spLocks/>
            </p:cNvSpPr>
            <p:nvPr/>
          </p:nvSpPr>
          <p:spPr bwMode="auto">
            <a:xfrm>
              <a:off x="4163" y="885"/>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6" name="Freeform 47"/>
            <p:cNvSpPr>
              <a:spLocks/>
            </p:cNvSpPr>
            <p:nvPr/>
          </p:nvSpPr>
          <p:spPr bwMode="auto">
            <a:xfrm>
              <a:off x="4462" y="885"/>
              <a:ext cx="201" cy="163"/>
            </a:xfrm>
            <a:custGeom>
              <a:avLst/>
              <a:gdLst>
                <a:gd name="T0" fmla="*/ 0 w 201"/>
                <a:gd name="T1" fmla="*/ 162 h 163"/>
                <a:gd name="T2" fmla="*/ 0 w 201"/>
                <a:gd name="T3" fmla="*/ 0 h 163"/>
                <a:gd name="T4" fmla="*/ 200 w 201"/>
                <a:gd name="T5" fmla="*/ 0 h 163"/>
                <a:gd name="T6" fmla="*/ 200 w 201"/>
                <a:gd name="T7" fmla="*/ 162 h 163"/>
                <a:gd name="T8" fmla="*/ 0 w 201"/>
                <a:gd name="T9" fmla="*/ 162 h 163"/>
                <a:gd name="T10" fmla="*/ 0 60000 65536"/>
                <a:gd name="T11" fmla="*/ 0 60000 65536"/>
                <a:gd name="T12" fmla="*/ 0 60000 65536"/>
                <a:gd name="T13" fmla="*/ 0 60000 65536"/>
                <a:gd name="T14" fmla="*/ 0 60000 65536"/>
                <a:gd name="T15" fmla="*/ 0 w 201"/>
                <a:gd name="T16" fmla="*/ 0 h 163"/>
                <a:gd name="T17" fmla="*/ 201 w 201"/>
                <a:gd name="T18" fmla="*/ 163 h 163"/>
              </a:gdLst>
              <a:ahLst/>
              <a:cxnLst>
                <a:cxn ang="T10">
                  <a:pos x="T0" y="T1"/>
                </a:cxn>
                <a:cxn ang="T11">
                  <a:pos x="T2" y="T3"/>
                </a:cxn>
                <a:cxn ang="T12">
                  <a:pos x="T4" y="T5"/>
                </a:cxn>
                <a:cxn ang="T13">
                  <a:pos x="T6" y="T7"/>
                </a:cxn>
                <a:cxn ang="T14">
                  <a:pos x="T8" y="T9"/>
                </a:cxn>
              </a:cxnLst>
              <a:rect l="T15" t="T16" r="T17" b="T18"/>
              <a:pathLst>
                <a:path w="201" h="163">
                  <a:moveTo>
                    <a:pt x="0" y="162"/>
                  </a:moveTo>
                  <a:lnTo>
                    <a:pt x="0" y="0"/>
                  </a:lnTo>
                  <a:lnTo>
                    <a:pt x="200" y="0"/>
                  </a:lnTo>
                  <a:lnTo>
                    <a:pt x="200" y="162"/>
                  </a:lnTo>
                  <a:lnTo>
                    <a:pt x="0" y="162"/>
                  </a:lnTo>
                </a:path>
              </a:pathLst>
            </a:custGeom>
            <a:solidFill>
              <a:schemeClr val="tx2"/>
            </a:solidFill>
            <a:ln w="12700" cap="rnd">
              <a:solidFill>
                <a:srgbClr val="000000"/>
              </a:solidFill>
              <a:round/>
              <a:headEnd/>
              <a:tailEnd/>
            </a:ln>
          </p:spPr>
          <p:txBody>
            <a:bodyPr/>
            <a:lstStyle/>
            <a:p>
              <a:endParaRPr lang="en-US"/>
            </a:p>
          </p:txBody>
        </p:sp>
        <p:sp>
          <p:nvSpPr>
            <p:cNvPr id="20527" name="Freeform 48"/>
            <p:cNvSpPr>
              <a:spLocks/>
            </p:cNvSpPr>
            <p:nvPr/>
          </p:nvSpPr>
          <p:spPr bwMode="auto">
            <a:xfrm>
              <a:off x="2364" y="885"/>
              <a:ext cx="200" cy="163"/>
            </a:xfrm>
            <a:custGeom>
              <a:avLst/>
              <a:gdLst>
                <a:gd name="T0" fmla="*/ 0 w 200"/>
                <a:gd name="T1" fmla="*/ 162 h 163"/>
                <a:gd name="T2" fmla="*/ 0 w 200"/>
                <a:gd name="T3" fmla="*/ 0 h 163"/>
                <a:gd name="T4" fmla="*/ 199 w 200"/>
                <a:gd name="T5" fmla="*/ 0 h 163"/>
                <a:gd name="T6" fmla="*/ 199 w 200"/>
                <a:gd name="T7" fmla="*/ 162 h 163"/>
                <a:gd name="T8" fmla="*/ 0 w 200"/>
                <a:gd name="T9" fmla="*/ 162 h 163"/>
                <a:gd name="T10" fmla="*/ 0 60000 65536"/>
                <a:gd name="T11" fmla="*/ 0 60000 65536"/>
                <a:gd name="T12" fmla="*/ 0 60000 65536"/>
                <a:gd name="T13" fmla="*/ 0 60000 65536"/>
                <a:gd name="T14" fmla="*/ 0 60000 65536"/>
                <a:gd name="T15" fmla="*/ 0 w 200"/>
                <a:gd name="T16" fmla="*/ 0 h 163"/>
                <a:gd name="T17" fmla="*/ 200 w 200"/>
                <a:gd name="T18" fmla="*/ 163 h 163"/>
              </a:gdLst>
              <a:ahLst/>
              <a:cxnLst>
                <a:cxn ang="T10">
                  <a:pos x="T0" y="T1"/>
                </a:cxn>
                <a:cxn ang="T11">
                  <a:pos x="T2" y="T3"/>
                </a:cxn>
                <a:cxn ang="T12">
                  <a:pos x="T4" y="T5"/>
                </a:cxn>
                <a:cxn ang="T13">
                  <a:pos x="T6" y="T7"/>
                </a:cxn>
                <a:cxn ang="T14">
                  <a:pos x="T8" y="T9"/>
                </a:cxn>
              </a:cxnLst>
              <a:rect l="T15" t="T16" r="T17" b="T18"/>
              <a:pathLst>
                <a:path w="200" h="163">
                  <a:moveTo>
                    <a:pt x="0" y="162"/>
                  </a:moveTo>
                  <a:lnTo>
                    <a:pt x="0" y="0"/>
                  </a:lnTo>
                  <a:lnTo>
                    <a:pt x="199" y="0"/>
                  </a:lnTo>
                  <a:lnTo>
                    <a:pt x="199" y="162"/>
                  </a:lnTo>
                  <a:lnTo>
                    <a:pt x="0" y="162"/>
                  </a:lnTo>
                </a:path>
              </a:pathLst>
            </a:custGeom>
            <a:solidFill>
              <a:srgbClr val="F6BF69"/>
            </a:solidFill>
            <a:ln w="12700" cap="rnd">
              <a:solidFill>
                <a:srgbClr val="000000"/>
              </a:solidFill>
              <a:round/>
              <a:headEnd/>
              <a:tailEnd/>
            </a:ln>
          </p:spPr>
          <p:txBody>
            <a:bodyPr/>
            <a:lstStyle/>
            <a:p>
              <a:endParaRPr lang="en-US"/>
            </a:p>
          </p:txBody>
        </p:sp>
        <p:sp>
          <p:nvSpPr>
            <p:cNvPr id="20528" name="Rectangle 49"/>
            <p:cNvSpPr>
              <a:spLocks noChangeArrowheads="1"/>
            </p:cNvSpPr>
            <p:nvPr/>
          </p:nvSpPr>
          <p:spPr bwMode="auto">
            <a:xfrm>
              <a:off x="2340"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3,4</a:t>
              </a:r>
            </a:p>
          </p:txBody>
        </p:sp>
        <p:sp>
          <p:nvSpPr>
            <p:cNvPr id="20529" name="Rectangle 50"/>
            <p:cNvSpPr>
              <a:spLocks noChangeArrowheads="1"/>
            </p:cNvSpPr>
            <p:nvPr/>
          </p:nvSpPr>
          <p:spPr bwMode="auto">
            <a:xfrm>
              <a:off x="2634" y="88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6,2</a:t>
              </a:r>
            </a:p>
          </p:txBody>
        </p:sp>
        <p:sp>
          <p:nvSpPr>
            <p:cNvPr id="20530" name="Rectangle 51"/>
            <p:cNvSpPr>
              <a:spLocks noChangeArrowheads="1"/>
            </p:cNvSpPr>
            <p:nvPr/>
          </p:nvSpPr>
          <p:spPr bwMode="auto">
            <a:xfrm>
              <a:off x="29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9,4</a:t>
              </a:r>
            </a:p>
          </p:txBody>
        </p:sp>
        <p:sp>
          <p:nvSpPr>
            <p:cNvPr id="20531" name="Rectangle 52"/>
            <p:cNvSpPr>
              <a:spLocks noChangeArrowheads="1"/>
            </p:cNvSpPr>
            <p:nvPr/>
          </p:nvSpPr>
          <p:spPr bwMode="auto">
            <a:xfrm>
              <a:off x="32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8,7</a:t>
              </a:r>
            </a:p>
          </p:txBody>
        </p:sp>
        <p:sp>
          <p:nvSpPr>
            <p:cNvPr id="20532" name="Rectangle 53"/>
            <p:cNvSpPr>
              <a:spLocks noChangeArrowheads="1"/>
            </p:cNvSpPr>
            <p:nvPr/>
          </p:nvSpPr>
          <p:spPr bwMode="auto">
            <a:xfrm>
              <a:off x="35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5,6</a:t>
              </a:r>
            </a:p>
          </p:txBody>
        </p:sp>
        <p:sp>
          <p:nvSpPr>
            <p:cNvPr id="20533" name="Rectangle 54"/>
            <p:cNvSpPr>
              <a:spLocks noChangeArrowheads="1"/>
            </p:cNvSpPr>
            <p:nvPr/>
          </p:nvSpPr>
          <p:spPr bwMode="auto">
            <a:xfrm>
              <a:off x="3834" y="8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3,1</a:t>
              </a:r>
            </a:p>
          </p:txBody>
        </p:sp>
        <p:sp>
          <p:nvSpPr>
            <p:cNvPr id="20534" name="Rectangle 55"/>
            <p:cNvSpPr>
              <a:spLocks noChangeArrowheads="1"/>
            </p:cNvSpPr>
            <p:nvPr/>
          </p:nvSpPr>
          <p:spPr bwMode="auto">
            <a:xfrm>
              <a:off x="4178" y="884"/>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a:t>
              </a:r>
            </a:p>
          </p:txBody>
        </p:sp>
        <p:sp>
          <p:nvSpPr>
            <p:cNvPr id="20535" name="Rectangle 56"/>
            <p:cNvSpPr>
              <a:spLocks noChangeArrowheads="1"/>
            </p:cNvSpPr>
            <p:nvPr/>
          </p:nvSpPr>
          <p:spPr bwMode="auto">
            <a:xfrm>
              <a:off x="23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3,4</a:t>
              </a:r>
            </a:p>
          </p:txBody>
        </p:sp>
        <p:sp>
          <p:nvSpPr>
            <p:cNvPr id="20536" name="Rectangle 57"/>
            <p:cNvSpPr>
              <a:spLocks noChangeArrowheads="1"/>
            </p:cNvSpPr>
            <p:nvPr/>
          </p:nvSpPr>
          <p:spPr bwMode="auto">
            <a:xfrm>
              <a:off x="35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5,6</a:t>
              </a:r>
            </a:p>
          </p:txBody>
        </p:sp>
        <p:sp>
          <p:nvSpPr>
            <p:cNvPr id="20537" name="Rectangle 58"/>
            <p:cNvSpPr>
              <a:spLocks noChangeArrowheads="1"/>
            </p:cNvSpPr>
            <p:nvPr/>
          </p:nvSpPr>
          <p:spPr bwMode="auto">
            <a:xfrm>
              <a:off x="26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2,6</a:t>
              </a:r>
            </a:p>
          </p:txBody>
        </p:sp>
        <p:sp>
          <p:nvSpPr>
            <p:cNvPr id="20538" name="Rectangle 59"/>
            <p:cNvSpPr>
              <a:spLocks noChangeArrowheads="1"/>
            </p:cNvSpPr>
            <p:nvPr/>
          </p:nvSpPr>
          <p:spPr bwMode="auto">
            <a:xfrm>
              <a:off x="2934"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4,9</a:t>
              </a:r>
            </a:p>
          </p:txBody>
        </p:sp>
        <p:sp>
          <p:nvSpPr>
            <p:cNvPr id="20539" name="Rectangle 60"/>
            <p:cNvSpPr>
              <a:spLocks noChangeArrowheads="1"/>
            </p:cNvSpPr>
            <p:nvPr/>
          </p:nvSpPr>
          <p:spPr bwMode="auto">
            <a:xfrm>
              <a:off x="3240" y="1215"/>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7,8</a:t>
              </a:r>
            </a:p>
          </p:txBody>
        </p:sp>
        <p:sp>
          <p:nvSpPr>
            <p:cNvPr id="20540" name="Rectangle 61"/>
            <p:cNvSpPr>
              <a:spLocks noChangeArrowheads="1"/>
            </p:cNvSpPr>
            <p:nvPr/>
          </p:nvSpPr>
          <p:spPr bwMode="auto">
            <a:xfrm>
              <a:off x="3828" y="1207"/>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1,3</a:t>
              </a:r>
            </a:p>
          </p:txBody>
        </p:sp>
        <p:sp>
          <p:nvSpPr>
            <p:cNvPr id="20541" name="Rectangle 62"/>
            <p:cNvSpPr>
              <a:spLocks noChangeArrowheads="1"/>
            </p:cNvSpPr>
            <p:nvPr/>
          </p:nvSpPr>
          <p:spPr bwMode="auto">
            <a:xfrm>
              <a:off x="4171" y="1207"/>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a:t>
              </a:r>
            </a:p>
          </p:txBody>
        </p:sp>
        <p:sp>
          <p:nvSpPr>
            <p:cNvPr id="20542" name="Rectangle 63"/>
            <p:cNvSpPr>
              <a:spLocks noChangeArrowheads="1"/>
            </p:cNvSpPr>
            <p:nvPr/>
          </p:nvSpPr>
          <p:spPr bwMode="auto">
            <a:xfrm>
              <a:off x="2478" y="154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2,3</a:t>
              </a:r>
            </a:p>
          </p:txBody>
        </p:sp>
        <p:sp>
          <p:nvSpPr>
            <p:cNvPr id="20543" name="Rectangle 64"/>
            <p:cNvSpPr>
              <a:spLocks noChangeArrowheads="1"/>
            </p:cNvSpPr>
            <p:nvPr/>
          </p:nvSpPr>
          <p:spPr bwMode="auto">
            <a:xfrm>
              <a:off x="2484" y="169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4,6</a:t>
              </a:r>
            </a:p>
          </p:txBody>
        </p:sp>
        <p:sp>
          <p:nvSpPr>
            <p:cNvPr id="20544" name="Rectangle 65"/>
            <p:cNvSpPr>
              <a:spLocks noChangeArrowheads="1"/>
            </p:cNvSpPr>
            <p:nvPr/>
          </p:nvSpPr>
          <p:spPr bwMode="auto">
            <a:xfrm>
              <a:off x="3084" y="151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4,7</a:t>
              </a:r>
            </a:p>
          </p:txBody>
        </p:sp>
        <p:sp>
          <p:nvSpPr>
            <p:cNvPr id="20545" name="Rectangle 66"/>
            <p:cNvSpPr>
              <a:spLocks noChangeArrowheads="1"/>
            </p:cNvSpPr>
            <p:nvPr/>
          </p:nvSpPr>
          <p:spPr bwMode="auto">
            <a:xfrm>
              <a:off x="3078" y="167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8,9</a:t>
              </a:r>
            </a:p>
          </p:txBody>
        </p:sp>
        <p:sp>
          <p:nvSpPr>
            <p:cNvPr id="20546" name="Rectangle 67"/>
            <p:cNvSpPr>
              <a:spLocks noChangeArrowheads="1"/>
            </p:cNvSpPr>
            <p:nvPr/>
          </p:nvSpPr>
          <p:spPr bwMode="auto">
            <a:xfrm>
              <a:off x="3697" y="152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1,3</a:t>
              </a:r>
            </a:p>
          </p:txBody>
        </p:sp>
        <p:sp>
          <p:nvSpPr>
            <p:cNvPr id="20547" name="Rectangle 68"/>
            <p:cNvSpPr>
              <a:spLocks noChangeArrowheads="1"/>
            </p:cNvSpPr>
            <p:nvPr/>
          </p:nvSpPr>
          <p:spPr bwMode="auto">
            <a:xfrm>
              <a:off x="3690" y="167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5,6</a:t>
              </a:r>
            </a:p>
          </p:txBody>
        </p:sp>
        <p:sp>
          <p:nvSpPr>
            <p:cNvPr id="20548" name="Rectangle 69"/>
            <p:cNvSpPr>
              <a:spLocks noChangeArrowheads="1"/>
            </p:cNvSpPr>
            <p:nvPr/>
          </p:nvSpPr>
          <p:spPr bwMode="auto">
            <a:xfrm>
              <a:off x="4321" y="1679"/>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a:t>
              </a:r>
            </a:p>
          </p:txBody>
        </p:sp>
        <p:sp>
          <p:nvSpPr>
            <p:cNvPr id="20549" name="Rectangle 70"/>
            <p:cNvSpPr>
              <a:spLocks noChangeArrowheads="1"/>
            </p:cNvSpPr>
            <p:nvPr/>
          </p:nvSpPr>
          <p:spPr bwMode="auto">
            <a:xfrm>
              <a:off x="2784" y="2022"/>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2,3</a:t>
              </a:r>
            </a:p>
          </p:txBody>
        </p:sp>
        <p:sp>
          <p:nvSpPr>
            <p:cNvPr id="20550" name="Rectangle 71"/>
            <p:cNvSpPr>
              <a:spLocks noChangeArrowheads="1"/>
            </p:cNvSpPr>
            <p:nvPr/>
          </p:nvSpPr>
          <p:spPr bwMode="auto">
            <a:xfrm>
              <a:off x="2784" y="21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4,4</a:t>
              </a:r>
            </a:p>
          </p:txBody>
        </p:sp>
        <p:sp>
          <p:nvSpPr>
            <p:cNvPr id="20551" name="Rectangle 72"/>
            <p:cNvSpPr>
              <a:spLocks noChangeArrowheads="1"/>
            </p:cNvSpPr>
            <p:nvPr/>
          </p:nvSpPr>
          <p:spPr bwMode="auto">
            <a:xfrm>
              <a:off x="2790" y="2346"/>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6,7</a:t>
              </a:r>
            </a:p>
          </p:txBody>
        </p:sp>
        <p:sp>
          <p:nvSpPr>
            <p:cNvPr id="20552" name="Rectangle 73"/>
            <p:cNvSpPr>
              <a:spLocks noChangeArrowheads="1"/>
            </p:cNvSpPr>
            <p:nvPr/>
          </p:nvSpPr>
          <p:spPr bwMode="auto">
            <a:xfrm>
              <a:off x="2784" y="251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8,9</a:t>
              </a:r>
            </a:p>
          </p:txBody>
        </p:sp>
        <p:sp>
          <p:nvSpPr>
            <p:cNvPr id="20553" name="Rectangle 74"/>
            <p:cNvSpPr>
              <a:spLocks noChangeArrowheads="1"/>
            </p:cNvSpPr>
            <p:nvPr/>
          </p:nvSpPr>
          <p:spPr bwMode="auto">
            <a:xfrm>
              <a:off x="3985" y="2191"/>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1,2</a:t>
              </a:r>
            </a:p>
          </p:txBody>
        </p:sp>
        <p:sp>
          <p:nvSpPr>
            <p:cNvPr id="20554" name="Rectangle 75"/>
            <p:cNvSpPr>
              <a:spLocks noChangeArrowheads="1"/>
            </p:cNvSpPr>
            <p:nvPr/>
          </p:nvSpPr>
          <p:spPr bwMode="auto">
            <a:xfrm>
              <a:off x="3985" y="2346"/>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3,5</a:t>
              </a:r>
            </a:p>
          </p:txBody>
        </p:sp>
        <p:sp>
          <p:nvSpPr>
            <p:cNvPr id="20555" name="Rectangle 76"/>
            <p:cNvSpPr>
              <a:spLocks noChangeArrowheads="1"/>
            </p:cNvSpPr>
            <p:nvPr/>
          </p:nvSpPr>
          <p:spPr bwMode="auto">
            <a:xfrm>
              <a:off x="4035" y="2494"/>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a:t>
              </a:r>
            </a:p>
          </p:txBody>
        </p:sp>
        <p:sp>
          <p:nvSpPr>
            <p:cNvPr id="20556" name="Rectangle 77"/>
            <p:cNvSpPr>
              <a:spLocks noChangeArrowheads="1"/>
            </p:cNvSpPr>
            <p:nvPr/>
          </p:nvSpPr>
          <p:spPr bwMode="auto">
            <a:xfrm>
              <a:off x="3384" y="2992"/>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1,2</a:t>
              </a:r>
            </a:p>
          </p:txBody>
        </p:sp>
        <p:sp>
          <p:nvSpPr>
            <p:cNvPr id="20557" name="Rectangle 78"/>
            <p:cNvSpPr>
              <a:spLocks noChangeArrowheads="1"/>
            </p:cNvSpPr>
            <p:nvPr/>
          </p:nvSpPr>
          <p:spPr bwMode="auto">
            <a:xfrm>
              <a:off x="3384" y="3148"/>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2,3</a:t>
              </a:r>
            </a:p>
          </p:txBody>
        </p:sp>
        <p:sp>
          <p:nvSpPr>
            <p:cNvPr id="20558" name="Rectangle 79"/>
            <p:cNvSpPr>
              <a:spLocks noChangeArrowheads="1"/>
            </p:cNvSpPr>
            <p:nvPr/>
          </p:nvSpPr>
          <p:spPr bwMode="auto">
            <a:xfrm>
              <a:off x="3384" y="3309"/>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3,4</a:t>
              </a:r>
            </a:p>
          </p:txBody>
        </p:sp>
        <p:sp>
          <p:nvSpPr>
            <p:cNvPr id="20559" name="Rectangle 80"/>
            <p:cNvSpPr>
              <a:spLocks noChangeArrowheads="1"/>
            </p:cNvSpPr>
            <p:nvPr/>
          </p:nvSpPr>
          <p:spPr bwMode="auto">
            <a:xfrm>
              <a:off x="3384" y="3478"/>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4,5</a:t>
              </a:r>
            </a:p>
          </p:txBody>
        </p:sp>
        <p:sp>
          <p:nvSpPr>
            <p:cNvPr id="20560" name="Rectangle 81"/>
            <p:cNvSpPr>
              <a:spLocks noChangeArrowheads="1"/>
            </p:cNvSpPr>
            <p:nvPr/>
          </p:nvSpPr>
          <p:spPr bwMode="auto">
            <a:xfrm>
              <a:off x="3384" y="3633"/>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6,6</a:t>
              </a:r>
            </a:p>
          </p:txBody>
        </p:sp>
        <p:sp>
          <p:nvSpPr>
            <p:cNvPr id="20561" name="Rectangle 82"/>
            <p:cNvSpPr>
              <a:spLocks noChangeArrowheads="1"/>
            </p:cNvSpPr>
            <p:nvPr/>
          </p:nvSpPr>
          <p:spPr bwMode="auto">
            <a:xfrm>
              <a:off x="3384" y="3794"/>
              <a:ext cx="269" cy="190"/>
            </a:xfrm>
            <a:prstGeom prst="rect">
              <a:avLst/>
            </a:prstGeom>
            <a:noFill/>
            <a:ln w="12700">
              <a:noFill/>
              <a:miter lim="800000"/>
              <a:headEnd/>
              <a:tailEnd/>
            </a:ln>
          </p:spPr>
          <p:txBody>
            <a:bodyPr wrap="none" lIns="90488" tIns="44450" rIns="90488" bIns="44450">
              <a:spAutoFit/>
            </a:bodyPr>
            <a:lstStyle/>
            <a:p>
              <a:pPr eaLnBrk="0" hangingPunct="0"/>
              <a:r>
                <a:rPr lang="en-US" sz="1400" b="1">
                  <a:solidFill>
                    <a:schemeClr val="bg2"/>
                  </a:solidFill>
                  <a:latin typeface="Arial" pitchFamily="34" charset="0"/>
                </a:rPr>
                <a:t>7,8</a:t>
              </a:r>
            </a:p>
          </p:txBody>
        </p:sp>
        <p:sp>
          <p:nvSpPr>
            <p:cNvPr id="20562" name="Freeform 83"/>
            <p:cNvSpPr>
              <a:spLocks/>
            </p:cNvSpPr>
            <p:nvPr/>
          </p:nvSpPr>
          <p:spPr bwMode="auto">
            <a:xfrm>
              <a:off x="2813" y="2022"/>
              <a:ext cx="202" cy="163"/>
            </a:xfrm>
            <a:custGeom>
              <a:avLst/>
              <a:gdLst>
                <a:gd name="T0" fmla="*/ 0 w 202"/>
                <a:gd name="T1" fmla="*/ 162 h 163"/>
                <a:gd name="T2" fmla="*/ 0 w 202"/>
                <a:gd name="T3" fmla="*/ 0 h 163"/>
                <a:gd name="T4" fmla="*/ 201 w 202"/>
                <a:gd name="T5" fmla="*/ 0 h 163"/>
                <a:gd name="T6" fmla="*/ 201 w 202"/>
                <a:gd name="T7" fmla="*/ 162 h 163"/>
                <a:gd name="T8" fmla="*/ 0 w 202"/>
                <a:gd name="T9" fmla="*/ 162 h 163"/>
                <a:gd name="T10" fmla="*/ 0 60000 65536"/>
                <a:gd name="T11" fmla="*/ 0 60000 65536"/>
                <a:gd name="T12" fmla="*/ 0 60000 65536"/>
                <a:gd name="T13" fmla="*/ 0 60000 65536"/>
                <a:gd name="T14" fmla="*/ 0 60000 65536"/>
                <a:gd name="T15" fmla="*/ 0 w 202"/>
                <a:gd name="T16" fmla="*/ 0 h 163"/>
                <a:gd name="T17" fmla="*/ 202 w 202"/>
                <a:gd name="T18" fmla="*/ 163 h 163"/>
              </a:gdLst>
              <a:ahLst/>
              <a:cxnLst>
                <a:cxn ang="T10">
                  <a:pos x="T0" y="T1"/>
                </a:cxn>
                <a:cxn ang="T11">
                  <a:pos x="T2" y="T3"/>
                </a:cxn>
                <a:cxn ang="T12">
                  <a:pos x="T4" y="T5"/>
                </a:cxn>
                <a:cxn ang="T13">
                  <a:pos x="T6" y="T7"/>
                </a:cxn>
                <a:cxn ang="T14">
                  <a:pos x="T8" y="T9"/>
                </a:cxn>
              </a:cxnLst>
              <a:rect l="T15" t="T16" r="T17" b="T18"/>
              <a:pathLst>
                <a:path w="202" h="163">
                  <a:moveTo>
                    <a:pt x="0" y="162"/>
                  </a:moveTo>
                  <a:lnTo>
                    <a:pt x="0" y="0"/>
                  </a:lnTo>
                  <a:lnTo>
                    <a:pt x="201" y="0"/>
                  </a:lnTo>
                  <a:lnTo>
                    <a:pt x="201" y="162"/>
                  </a:lnTo>
                  <a:lnTo>
                    <a:pt x="0" y="162"/>
                  </a:lnTo>
                </a:path>
              </a:pathLst>
            </a:custGeom>
            <a:noFill/>
            <a:ln w="12700" cap="rnd">
              <a:solidFill>
                <a:srgbClr val="000000"/>
              </a:solidFill>
              <a:round/>
              <a:headEnd/>
              <a:tailEnd/>
            </a:ln>
          </p:spPr>
          <p:txBody>
            <a:bodyPr/>
            <a:lstStyle/>
            <a:p>
              <a:endParaRPr lang="en-US"/>
            </a:p>
          </p:txBody>
        </p:sp>
        <p:sp>
          <p:nvSpPr>
            <p:cNvPr id="20563" name="Line 84"/>
            <p:cNvSpPr>
              <a:spLocks noChangeShapeType="1"/>
            </p:cNvSpPr>
            <p:nvPr/>
          </p:nvSpPr>
          <p:spPr bwMode="auto">
            <a:xfrm>
              <a:off x="2300" y="1152"/>
              <a:ext cx="2395" cy="0"/>
            </a:xfrm>
            <a:prstGeom prst="line">
              <a:avLst/>
            </a:prstGeom>
            <a:noFill/>
            <a:ln w="12700">
              <a:solidFill>
                <a:schemeClr val="tx1"/>
              </a:solidFill>
              <a:round/>
              <a:headEnd/>
              <a:tailEnd/>
            </a:ln>
          </p:spPr>
          <p:txBody>
            <a:bodyPr wrap="none" anchor="ctr"/>
            <a:lstStyle/>
            <a:p>
              <a:endParaRPr lang="en-US"/>
            </a:p>
          </p:txBody>
        </p:sp>
        <p:sp>
          <p:nvSpPr>
            <p:cNvPr id="20564" name="Line 85"/>
            <p:cNvSpPr>
              <a:spLocks noChangeShapeType="1"/>
            </p:cNvSpPr>
            <p:nvPr/>
          </p:nvSpPr>
          <p:spPr bwMode="auto">
            <a:xfrm>
              <a:off x="2300" y="1440"/>
              <a:ext cx="2395" cy="0"/>
            </a:xfrm>
            <a:prstGeom prst="line">
              <a:avLst/>
            </a:prstGeom>
            <a:noFill/>
            <a:ln w="12700">
              <a:solidFill>
                <a:schemeClr val="tx1"/>
              </a:solidFill>
              <a:round/>
              <a:headEnd/>
              <a:tailEnd/>
            </a:ln>
          </p:spPr>
          <p:txBody>
            <a:bodyPr wrap="none" anchor="ctr"/>
            <a:lstStyle/>
            <a:p>
              <a:endParaRPr lang="en-US"/>
            </a:p>
          </p:txBody>
        </p:sp>
        <p:sp>
          <p:nvSpPr>
            <p:cNvPr id="20565" name="Line 86"/>
            <p:cNvSpPr>
              <a:spLocks noChangeShapeType="1"/>
            </p:cNvSpPr>
            <p:nvPr/>
          </p:nvSpPr>
          <p:spPr bwMode="auto">
            <a:xfrm>
              <a:off x="2345" y="1920"/>
              <a:ext cx="2395" cy="0"/>
            </a:xfrm>
            <a:prstGeom prst="line">
              <a:avLst/>
            </a:prstGeom>
            <a:noFill/>
            <a:ln w="12700">
              <a:solidFill>
                <a:schemeClr val="tx1"/>
              </a:solidFill>
              <a:round/>
              <a:headEnd/>
              <a:tailEnd/>
            </a:ln>
          </p:spPr>
          <p:txBody>
            <a:bodyPr wrap="none" anchor="ctr"/>
            <a:lstStyle/>
            <a:p>
              <a:endParaRPr lang="en-US"/>
            </a:p>
          </p:txBody>
        </p:sp>
        <p:sp>
          <p:nvSpPr>
            <p:cNvPr id="20566" name="Line 87"/>
            <p:cNvSpPr>
              <a:spLocks noChangeShapeType="1"/>
            </p:cNvSpPr>
            <p:nvPr/>
          </p:nvSpPr>
          <p:spPr bwMode="auto">
            <a:xfrm>
              <a:off x="2345" y="2736"/>
              <a:ext cx="2395" cy="0"/>
            </a:xfrm>
            <a:prstGeom prst="line">
              <a:avLst/>
            </a:prstGeom>
            <a:noFill/>
            <a:ln w="12700">
              <a:solidFill>
                <a:schemeClr val="tx1"/>
              </a:solidFill>
              <a:round/>
              <a:headEnd/>
              <a:tailEnd/>
            </a:ln>
          </p:spPr>
          <p:txBody>
            <a:bodyPr wrap="none" anchor="ctr"/>
            <a:lstStyle/>
            <a:p>
              <a:endParaRPr lang="en-US"/>
            </a:p>
          </p:txBody>
        </p:sp>
        <p:sp>
          <p:nvSpPr>
            <p:cNvPr id="20567" name="Line 88"/>
            <p:cNvSpPr>
              <a:spLocks noChangeShapeType="1"/>
            </p:cNvSpPr>
            <p:nvPr/>
          </p:nvSpPr>
          <p:spPr bwMode="auto">
            <a:xfrm>
              <a:off x="2474"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68" name="Line 89"/>
            <p:cNvSpPr>
              <a:spLocks noChangeShapeType="1"/>
            </p:cNvSpPr>
            <p:nvPr/>
          </p:nvSpPr>
          <p:spPr bwMode="auto">
            <a:xfrm>
              <a:off x="2741"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69" name="Line 90"/>
            <p:cNvSpPr>
              <a:spLocks noChangeShapeType="1"/>
            </p:cNvSpPr>
            <p:nvPr/>
          </p:nvSpPr>
          <p:spPr bwMode="auto">
            <a:xfrm>
              <a:off x="3053"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0" name="Line 91"/>
            <p:cNvSpPr>
              <a:spLocks noChangeShapeType="1"/>
            </p:cNvSpPr>
            <p:nvPr/>
          </p:nvSpPr>
          <p:spPr bwMode="auto">
            <a:xfrm>
              <a:off x="3364"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1" name="Line 92"/>
            <p:cNvSpPr>
              <a:spLocks noChangeShapeType="1"/>
            </p:cNvSpPr>
            <p:nvPr/>
          </p:nvSpPr>
          <p:spPr bwMode="auto">
            <a:xfrm>
              <a:off x="3676"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2" name="Line 93"/>
            <p:cNvSpPr>
              <a:spLocks noChangeShapeType="1"/>
            </p:cNvSpPr>
            <p:nvPr/>
          </p:nvSpPr>
          <p:spPr bwMode="auto">
            <a:xfrm>
              <a:off x="3943"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3" name="Line 94"/>
            <p:cNvSpPr>
              <a:spLocks noChangeShapeType="1"/>
            </p:cNvSpPr>
            <p:nvPr/>
          </p:nvSpPr>
          <p:spPr bwMode="auto">
            <a:xfrm>
              <a:off x="4254"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4" name="Line 95"/>
            <p:cNvSpPr>
              <a:spLocks noChangeShapeType="1"/>
            </p:cNvSpPr>
            <p:nvPr/>
          </p:nvSpPr>
          <p:spPr bwMode="auto">
            <a:xfrm>
              <a:off x="4566" y="1060"/>
              <a:ext cx="0" cy="136"/>
            </a:xfrm>
            <a:prstGeom prst="line">
              <a:avLst/>
            </a:prstGeom>
            <a:noFill/>
            <a:ln w="12700">
              <a:solidFill>
                <a:schemeClr val="tx2"/>
              </a:solidFill>
              <a:round/>
              <a:headEnd/>
              <a:tailEnd type="triangle" w="med" len="med"/>
            </a:ln>
          </p:spPr>
          <p:txBody>
            <a:bodyPr wrap="none" anchor="ctr"/>
            <a:lstStyle/>
            <a:p>
              <a:endParaRPr lang="en-US"/>
            </a:p>
          </p:txBody>
        </p:sp>
        <p:sp>
          <p:nvSpPr>
            <p:cNvPr id="20575" name="Line 96"/>
            <p:cNvSpPr>
              <a:spLocks noChangeShapeType="1"/>
            </p:cNvSpPr>
            <p:nvPr/>
          </p:nvSpPr>
          <p:spPr bwMode="auto">
            <a:xfrm>
              <a:off x="2434" y="1396"/>
              <a:ext cx="125" cy="136"/>
            </a:xfrm>
            <a:prstGeom prst="line">
              <a:avLst/>
            </a:prstGeom>
            <a:noFill/>
            <a:ln w="12700">
              <a:solidFill>
                <a:schemeClr val="tx2"/>
              </a:solidFill>
              <a:round/>
              <a:headEnd/>
              <a:tailEnd type="triangle" w="med" len="med"/>
            </a:ln>
          </p:spPr>
          <p:txBody>
            <a:bodyPr wrap="none" anchor="ctr"/>
            <a:lstStyle/>
            <a:p>
              <a:endParaRPr lang="en-US"/>
            </a:p>
          </p:txBody>
        </p:sp>
        <p:sp>
          <p:nvSpPr>
            <p:cNvPr id="20576" name="Line 97"/>
            <p:cNvSpPr>
              <a:spLocks noChangeShapeType="1"/>
            </p:cNvSpPr>
            <p:nvPr/>
          </p:nvSpPr>
          <p:spPr bwMode="auto">
            <a:xfrm flipH="1">
              <a:off x="2604" y="1396"/>
              <a:ext cx="141" cy="136"/>
            </a:xfrm>
            <a:prstGeom prst="line">
              <a:avLst/>
            </a:prstGeom>
            <a:noFill/>
            <a:ln w="12700">
              <a:solidFill>
                <a:schemeClr val="tx2"/>
              </a:solidFill>
              <a:round/>
              <a:headEnd/>
              <a:tailEnd type="triangle" w="med" len="med"/>
            </a:ln>
          </p:spPr>
          <p:txBody>
            <a:bodyPr wrap="none" anchor="ctr"/>
            <a:lstStyle/>
            <a:p>
              <a:endParaRPr lang="en-US"/>
            </a:p>
          </p:txBody>
        </p:sp>
        <p:sp>
          <p:nvSpPr>
            <p:cNvPr id="20577" name="Line 98"/>
            <p:cNvSpPr>
              <a:spLocks noChangeShapeType="1"/>
            </p:cNvSpPr>
            <p:nvPr/>
          </p:nvSpPr>
          <p:spPr bwMode="auto">
            <a:xfrm>
              <a:off x="3057" y="1396"/>
              <a:ext cx="125" cy="136"/>
            </a:xfrm>
            <a:prstGeom prst="line">
              <a:avLst/>
            </a:prstGeom>
            <a:noFill/>
            <a:ln w="12700">
              <a:solidFill>
                <a:schemeClr val="tx2"/>
              </a:solidFill>
              <a:round/>
              <a:headEnd/>
              <a:tailEnd type="triangle" w="med" len="med"/>
            </a:ln>
          </p:spPr>
          <p:txBody>
            <a:bodyPr wrap="none" anchor="ctr"/>
            <a:lstStyle/>
            <a:p>
              <a:endParaRPr lang="en-US"/>
            </a:p>
          </p:txBody>
        </p:sp>
        <p:sp>
          <p:nvSpPr>
            <p:cNvPr id="20578" name="Line 99"/>
            <p:cNvSpPr>
              <a:spLocks noChangeShapeType="1"/>
            </p:cNvSpPr>
            <p:nvPr/>
          </p:nvSpPr>
          <p:spPr bwMode="auto">
            <a:xfrm flipH="1">
              <a:off x="3227" y="1396"/>
              <a:ext cx="141" cy="136"/>
            </a:xfrm>
            <a:prstGeom prst="line">
              <a:avLst/>
            </a:prstGeom>
            <a:noFill/>
            <a:ln w="12700">
              <a:solidFill>
                <a:schemeClr val="tx2"/>
              </a:solidFill>
              <a:round/>
              <a:headEnd/>
              <a:tailEnd type="triangle" w="med" len="med"/>
            </a:ln>
          </p:spPr>
          <p:txBody>
            <a:bodyPr wrap="none" anchor="ctr"/>
            <a:lstStyle/>
            <a:p>
              <a:endParaRPr lang="en-US"/>
            </a:p>
          </p:txBody>
        </p:sp>
        <p:sp>
          <p:nvSpPr>
            <p:cNvPr id="20579" name="Line 100"/>
            <p:cNvSpPr>
              <a:spLocks noChangeShapeType="1"/>
            </p:cNvSpPr>
            <p:nvPr/>
          </p:nvSpPr>
          <p:spPr bwMode="auto">
            <a:xfrm>
              <a:off x="3680" y="1396"/>
              <a:ext cx="125" cy="136"/>
            </a:xfrm>
            <a:prstGeom prst="line">
              <a:avLst/>
            </a:prstGeom>
            <a:noFill/>
            <a:ln w="12700">
              <a:solidFill>
                <a:schemeClr val="tx2"/>
              </a:solidFill>
              <a:round/>
              <a:headEnd/>
              <a:tailEnd type="triangle" w="med" len="med"/>
            </a:ln>
          </p:spPr>
          <p:txBody>
            <a:bodyPr wrap="none" anchor="ctr"/>
            <a:lstStyle/>
            <a:p>
              <a:endParaRPr lang="en-US"/>
            </a:p>
          </p:txBody>
        </p:sp>
        <p:sp>
          <p:nvSpPr>
            <p:cNvPr id="20580" name="Line 101"/>
            <p:cNvSpPr>
              <a:spLocks noChangeShapeType="1"/>
            </p:cNvSpPr>
            <p:nvPr/>
          </p:nvSpPr>
          <p:spPr bwMode="auto">
            <a:xfrm flipH="1">
              <a:off x="3850" y="1396"/>
              <a:ext cx="141" cy="136"/>
            </a:xfrm>
            <a:prstGeom prst="line">
              <a:avLst/>
            </a:prstGeom>
            <a:noFill/>
            <a:ln w="12700">
              <a:solidFill>
                <a:schemeClr val="tx2"/>
              </a:solidFill>
              <a:round/>
              <a:headEnd/>
              <a:tailEnd type="triangle" w="med" len="med"/>
            </a:ln>
          </p:spPr>
          <p:txBody>
            <a:bodyPr wrap="none" anchor="ctr"/>
            <a:lstStyle/>
            <a:p>
              <a:endParaRPr lang="en-US"/>
            </a:p>
          </p:txBody>
        </p:sp>
        <p:sp>
          <p:nvSpPr>
            <p:cNvPr id="20581" name="Line 102"/>
            <p:cNvSpPr>
              <a:spLocks noChangeShapeType="1"/>
            </p:cNvSpPr>
            <p:nvPr/>
          </p:nvSpPr>
          <p:spPr bwMode="auto">
            <a:xfrm>
              <a:off x="4258" y="1396"/>
              <a:ext cx="126" cy="136"/>
            </a:xfrm>
            <a:prstGeom prst="line">
              <a:avLst/>
            </a:prstGeom>
            <a:noFill/>
            <a:ln w="12700">
              <a:solidFill>
                <a:schemeClr val="tx2"/>
              </a:solidFill>
              <a:round/>
              <a:headEnd/>
              <a:tailEnd type="triangle" w="med" len="med"/>
            </a:ln>
          </p:spPr>
          <p:txBody>
            <a:bodyPr wrap="none" anchor="ctr"/>
            <a:lstStyle/>
            <a:p>
              <a:endParaRPr lang="en-US"/>
            </a:p>
          </p:txBody>
        </p:sp>
        <p:sp>
          <p:nvSpPr>
            <p:cNvPr id="20582" name="Line 103"/>
            <p:cNvSpPr>
              <a:spLocks noChangeShapeType="1"/>
            </p:cNvSpPr>
            <p:nvPr/>
          </p:nvSpPr>
          <p:spPr bwMode="auto">
            <a:xfrm flipH="1">
              <a:off x="4428" y="1396"/>
              <a:ext cx="142" cy="136"/>
            </a:xfrm>
            <a:prstGeom prst="line">
              <a:avLst/>
            </a:prstGeom>
            <a:noFill/>
            <a:ln w="12700">
              <a:solidFill>
                <a:schemeClr val="tx2"/>
              </a:solidFill>
              <a:round/>
              <a:headEnd/>
              <a:tailEnd type="triangle" w="med" len="med"/>
            </a:ln>
          </p:spPr>
          <p:txBody>
            <a:bodyPr wrap="none" anchor="ctr"/>
            <a:lstStyle/>
            <a:p>
              <a:endParaRPr lang="en-US"/>
            </a:p>
          </p:txBody>
        </p:sp>
        <p:sp>
          <p:nvSpPr>
            <p:cNvPr id="20583" name="Line 104"/>
            <p:cNvSpPr>
              <a:spLocks noChangeShapeType="1"/>
            </p:cNvSpPr>
            <p:nvPr/>
          </p:nvSpPr>
          <p:spPr bwMode="auto">
            <a:xfrm>
              <a:off x="2612" y="1876"/>
              <a:ext cx="259" cy="136"/>
            </a:xfrm>
            <a:prstGeom prst="line">
              <a:avLst/>
            </a:prstGeom>
            <a:noFill/>
            <a:ln w="12700">
              <a:solidFill>
                <a:schemeClr val="tx2"/>
              </a:solidFill>
              <a:round/>
              <a:headEnd/>
              <a:tailEnd type="triangle" w="med" len="med"/>
            </a:ln>
          </p:spPr>
          <p:txBody>
            <a:bodyPr wrap="none" anchor="ctr"/>
            <a:lstStyle/>
            <a:p>
              <a:endParaRPr lang="en-US"/>
            </a:p>
          </p:txBody>
        </p:sp>
        <p:sp>
          <p:nvSpPr>
            <p:cNvPr id="20584" name="Line 105"/>
            <p:cNvSpPr>
              <a:spLocks noChangeShapeType="1"/>
            </p:cNvSpPr>
            <p:nvPr/>
          </p:nvSpPr>
          <p:spPr bwMode="auto">
            <a:xfrm flipH="1">
              <a:off x="2960" y="1876"/>
              <a:ext cx="230" cy="136"/>
            </a:xfrm>
            <a:prstGeom prst="line">
              <a:avLst/>
            </a:prstGeom>
            <a:noFill/>
            <a:ln w="12700">
              <a:solidFill>
                <a:schemeClr val="tx2"/>
              </a:solidFill>
              <a:round/>
              <a:headEnd/>
              <a:tailEnd type="triangle" w="med" len="med"/>
            </a:ln>
          </p:spPr>
          <p:txBody>
            <a:bodyPr wrap="none" anchor="ctr"/>
            <a:lstStyle/>
            <a:p>
              <a:endParaRPr lang="en-US"/>
            </a:p>
          </p:txBody>
        </p:sp>
        <p:sp>
          <p:nvSpPr>
            <p:cNvPr id="20585" name="Line 106"/>
            <p:cNvSpPr>
              <a:spLocks noChangeShapeType="1"/>
            </p:cNvSpPr>
            <p:nvPr/>
          </p:nvSpPr>
          <p:spPr bwMode="auto">
            <a:xfrm>
              <a:off x="3813" y="1876"/>
              <a:ext cx="259" cy="136"/>
            </a:xfrm>
            <a:prstGeom prst="line">
              <a:avLst/>
            </a:prstGeom>
            <a:noFill/>
            <a:ln w="12700">
              <a:solidFill>
                <a:schemeClr val="tx2"/>
              </a:solidFill>
              <a:round/>
              <a:headEnd/>
              <a:tailEnd type="triangle" w="med" len="med"/>
            </a:ln>
          </p:spPr>
          <p:txBody>
            <a:bodyPr wrap="none" anchor="ctr"/>
            <a:lstStyle/>
            <a:p>
              <a:endParaRPr lang="en-US"/>
            </a:p>
          </p:txBody>
        </p:sp>
        <p:sp>
          <p:nvSpPr>
            <p:cNvPr id="20586" name="Line 107"/>
            <p:cNvSpPr>
              <a:spLocks noChangeShapeType="1"/>
            </p:cNvSpPr>
            <p:nvPr/>
          </p:nvSpPr>
          <p:spPr bwMode="auto">
            <a:xfrm flipH="1">
              <a:off x="4161" y="1876"/>
              <a:ext cx="231" cy="136"/>
            </a:xfrm>
            <a:prstGeom prst="line">
              <a:avLst/>
            </a:prstGeom>
            <a:noFill/>
            <a:ln w="12700">
              <a:solidFill>
                <a:schemeClr val="tx2"/>
              </a:solidFill>
              <a:round/>
              <a:headEnd/>
              <a:tailEnd type="triangle" w="med" len="med"/>
            </a:ln>
          </p:spPr>
          <p:txBody>
            <a:bodyPr wrap="none" anchor="ctr"/>
            <a:lstStyle/>
            <a:p>
              <a:endParaRPr lang="en-US"/>
            </a:p>
          </p:txBody>
        </p:sp>
        <p:sp>
          <p:nvSpPr>
            <p:cNvPr id="20587" name="Line 108"/>
            <p:cNvSpPr>
              <a:spLocks noChangeShapeType="1"/>
            </p:cNvSpPr>
            <p:nvPr/>
          </p:nvSpPr>
          <p:spPr bwMode="auto">
            <a:xfrm>
              <a:off x="2923" y="2692"/>
              <a:ext cx="526" cy="136"/>
            </a:xfrm>
            <a:prstGeom prst="line">
              <a:avLst/>
            </a:prstGeom>
            <a:noFill/>
            <a:ln w="12700">
              <a:solidFill>
                <a:schemeClr val="tx2"/>
              </a:solidFill>
              <a:round/>
              <a:headEnd/>
              <a:tailEnd type="triangle" w="med" len="med"/>
            </a:ln>
          </p:spPr>
          <p:txBody>
            <a:bodyPr wrap="none" anchor="ctr"/>
            <a:lstStyle/>
            <a:p>
              <a:endParaRPr lang="en-US"/>
            </a:p>
          </p:txBody>
        </p:sp>
        <p:sp>
          <p:nvSpPr>
            <p:cNvPr id="20588" name="Line 109"/>
            <p:cNvSpPr>
              <a:spLocks noChangeShapeType="1"/>
            </p:cNvSpPr>
            <p:nvPr/>
          </p:nvSpPr>
          <p:spPr bwMode="auto">
            <a:xfrm flipH="1">
              <a:off x="3538" y="2692"/>
              <a:ext cx="587" cy="136"/>
            </a:xfrm>
            <a:prstGeom prst="line">
              <a:avLst/>
            </a:prstGeom>
            <a:noFill/>
            <a:ln w="12700">
              <a:solidFill>
                <a:schemeClr val="tx2"/>
              </a:solidFill>
              <a:round/>
              <a:headEnd/>
              <a:tailEnd type="triangle" w="med" len="med"/>
            </a:ln>
          </p:spPr>
          <p:txBody>
            <a:bodyPr wrap="none" anchor="ctr"/>
            <a:lstStyle/>
            <a:p>
              <a:endParaRPr lang="en-US"/>
            </a:p>
          </p:txBody>
        </p:sp>
        <p:sp>
          <p:nvSpPr>
            <p:cNvPr id="20589" name="Line 110"/>
            <p:cNvSpPr>
              <a:spLocks noChangeShapeType="1"/>
            </p:cNvSpPr>
            <p:nvPr/>
          </p:nvSpPr>
          <p:spPr bwMode="auto">
            <a:xfrm>
              <a:off x="2296" y="772"/>
              <a:ext cx="0" cy="3448"/>
            </a:xfrm>
            <a:prstGeom prst="line">
              <a:avLst/>
            </a:prstGeom>
            <a:noFill/>
            <a:ln w="12700">
              <a:solidFill>
                <a:schemeClr val="tx2"/>
              </a:solidFill>
              <a:round/>
              <a:headEnd/>
              <a:tailEnd/>
            </a:ln>
          </p:spPr>
          <p:txBody>
            <a:bodyPr wrap="none" anchor="ctr"/>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Soaring">
  <a:themeElements>
    <a:clrScheme name="">
      <a:dk1>
        <a:srgbClr val="000000"/>
      </a:dk1>
      <a:lt1>
        <a:srgbClr val="FFFFFF"/>
      </a:lt1>
      <a:dk2>
        <a:srgbClr val="3366CC"/>
      </a:dk2>
      <a:lt2>
        <a:srgbClr val="FFCC66"/>
      </a:lt2>
      <a:accent1>
        <a:srgbClr val="00FFFF"/>
      </a:accent1>
      <a:accent2>
        <a:srgbClr val="3366FF"/>
      </a:accent2>
      <a:accent3>
        <a:srgbClr val="ADB8E2"/>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16190</TotalTime>
  <Words>940</Words>
  <Application>Microsoft PowerPoint</Application>
  <PresentationFormat>On-screen Show (4:3)</PresentationFormat>
  <Paragraphs>182</Paragraphs>
  <Slides>26</Slides>
  <Notes>2</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6" baseType="lpstr">
      <vt:lpstr>Times New Roman</vt:lpstr>
      <vt:lpstr>Arial</vt:lpstr>
      <vt:lpstr>Wingdings</vt:lpstr>
      <vt:lpstr>Lucida Sans Unicode</vt:lpstr>
      <vt:lpstr>Symbol</vt:lpstr>
      <vt:lpstr>New York</vt:lpstr>
      <vt:lpstr>Palatino</vt:lpstr>
      <vt:lpstr>Gulim</vt:lpstr>
      <vt:lpstr>Soaring</vt:lpstr>
      <vt:lpstr>Bitmap Image</vt:lpstr>
      <vt:lpstr>Advance Database Systems</vt:lpstr>
      <vt:lpstr>  Algorithms for Query Processing and Optimization</vt:lpstr>
      <vt:lpstr>Scope of Lecturer</vt:lpstr>
      <vt:lpstr>Introduction to Query Processing</vt:lpstr>
      <vt:lpstr>Introduction to Query Processing</vt:lpstr>
      <vt:lpstr>Translating SQL Queries into Relational Algebra</vt:lpstr>
      <vt:lpstr>Translating SQL Queries into Relational Algebra </vt:lpstr>
      <vt:lpstr>Algorithms for External Sorting</vt:lpstr>
      <vt:lpstr>Slide 9</vt:lpstr>
      <vt:lpstr>External Sorting</vt:lpstr>
      <vt:lpstr>Cost of External Sorting</vt:lpstr>
      <vt:lpstr>Example </vt:lpstr>
      <vt:lpstr>Example </vt:lpstr>
      <vt:lpstr>3. Algorithms for SELECT and JOIN Operations (1)</vt:lpstr>
      <vt:lpstr>Algorithms for SELECT and JOIN Operations</vt:lpstr>
      <vt:lpstr>Algorithms for SELECT and JOIN Operations</vt:lpstr>
      <vt:lpstr>Algorithms for SELECT and JOIN Operations</vt:lpstr>
      <vt:lpstr>Algorithms for SELECT and JOIN Operations</vt:lpstr>
      <vt:lpstr>Algorithms for SELECT and JOIN Operations (7)</vt:lpstr>
      <vt:lpstr>Algorithms for SELECT and JOIN Operations</vt:lpstr>
      <vt:lpstr>Algorithms for SELECT and JOIN Operations</vt:lpstr>
      <vt:lpstr>Algorithms for SELECT and JOIN Operations </vt:lpstr>
      <vt:lpstr>Algorithms for SELECT and JOIN Operations </vt:lpstr>
      <vt:lpstr>Algorithms for SELECT and JOIN Operations</vt:lpstr>
      <vt:lpstr>Buffer Space Effect</vt:lpstr>
      <vt:lpstr>Slide 26</vt:lpstr>
    </vt:vector>
  </TitlesOfParts>
  <Company>Addsion-Wesley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Database Systems</dc:title>
  <dc:creator>Shamkant B. Navathe</dc:creator>
  <cp:lastModifiedBy>RANA</cp:lastModifiedBy>
  <cp:revision>597</cp:revision>
  <cp:lastPrinted>2001-05-28T10:10:18Z</cp:lastPrinted>
  <dcterms:created xsi:type="dcterms:W3CDTF">1998-07-18T17:10:54Z</dcterms:created>
  <dcterms:modified xsi:type="dcterms:W3CDTF">2011-12-20T12:13:16Z</dcterms:modified>
</cp:coreProperties>
</file>